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69" r:id="rId1"/>
  </p:sldMasterIdLst>
  <p:notesMasterIdLst>
    <p:notesMasterId r:id="rId25"/>
  </p:notesMasterIdLst>
  <p:handoutMasterIdLst>
    <p:handoutMasterId r:id="rId26"/>
  </p:handoutMasterIdLst>
  <p:sldIdLst>
    <p:sldId id="265" r:id="rId2"/>
    <p:sldId id="274" r:id="rId3"/>
    <p:sldId id="269" r:id="rId4"/>
    <p:sldId id="279" r:id="rId5"/>
    <p:sldId id="288" r:id="rId6"/>
    <p:sldId id="290" r:id="rId7"/>
    <p:sldId id="291" r:id="rId8"/>
    <p:sldId id="295" r:id="rId9"/>
    <p:sldId id="292" r:id="rId10"/>
    <p:sldId id="275" r:id="rId11"/>
    <p:sldId id="276" r:id="rId12"/>
    <p:sldId id="284" r:id="rId13"/>
    <p:sldId id="277" r:id="rId14"/>
    <p:sldId id="278" r:id="rId15"/>
    <p:sldId id="283" r:id="rId16"/>
    <p:sldId id="296" r:id="rId17"/>
    <p:sldId id="293" r:id="rId18"/>
    <p:sldId id="289" r:id="rId19"/>
    <p:sldId id="287" r:id="rId20"/>
    <p:sldId id="286" r:id="rId21"/>
    <p:sldId id="294" r:id="rId22"/>
    <p:sldId id="285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7384" autoAdjust="0"/>
  </p:normalViewPr>
  <p:slideViewPr>
    <p:cSldViewPr snapToGrid="0" snapToObjects="1">
      <p:cViewPr varScale="1">
        <p:scale>
          <a:sx n="108" d="100"/>
          <a:sy n="108" d="100"/>
        </p:scale>
        <p:origin x="60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8D478A-826A-4836-A507-481AD3E86C9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30A00751-703D-434B-BBB1-23C70CB0ED95}">
      <dgm:prSet phldrT="[텍스트]" custT="1"/>
      <dgm:spPr/>
      <dgm:t>
        <a:bodyPr/>
        <a:lstStyle/>
        <a:p>
          <a:pPr latinLnBrk="1"/>
          <a:r>
            <a:rPr lang="ko-KR" altLang="en-US" sz="1800" b="1" dirty="0"/>
            <a:t>어드벤처디자인 </a:t>
          </a:r>
          <a:endParaRPr lang="en-US" altLang="ko-KR" sz="1800" b="1" dirty="0"/>
        </a:p>
        <a:p>
          <a:pPr latinLnBrk="1"/>
          <a:r>
            <a:rPr lang="en-US" altLang="ko-KR" sz="1800" b="1" dirty="0"/>
            <a:t>(1</a:t>
          </a:r>
          <a:r>
            <a:rPr lang="ko-KR" altLang="en-US" sz="1800" b="1" dirty="0"/>
            <a:t>학년</a:t>
          </a:r>
          <a:r>
            <a:rPr lang="en-US" altLang="ko-KR" sz="1800" b="1" dirty="0"/>
            <a:t>)</a:t>
          </a:r>
          <a:endParaRPr lang="ko-KR" altLang="en-US" sz="1800" b="1" dirty="0"/>
        </a:p>
      </dgm:t>
    </dgm:pt>
    <dgm:pt modelId="{6E8B2CF2-0BFD-4B09-9682-3329E7AE900A}" type="parTrans" cxnId="{55A455C2-DBE1-40D8-872A-B1ADA244189D}">
      <dgm:prSet/>
      <dgm:spPr/>
      <dgm:t>
        <a:bodyPr/>
        <a:lstStyle/>
        <a:p>
          <a:pPr latinLnBrk="1"/>
          <a:endParaRPr lang="ko-KR" altLang="en-US" b="1"/>
        </a:p>
      </dgm:t>
    </dgm:pt>
    <dgm:pt modelId="{47686D32-28C0-4F16-94C3-FD2386120EB0}" type="sibTrans" cxnId="{55A455C2-DBE1-40D8-872A-B1ADA244189D}">
      <dgm:prSet/>
      <dgm:spPr/>
      <dgm:t>
        <a:bodyPr/>
        <a:lstStyle/>
        <a:p>
          <a:pPr latinLnBrk="1"/>
          <a:endParaRPr lang="ko-KR" altLang="en-US" b="1"/>
        </a:p>
      </dgm:t>
    </dgm:pt>
    <dgm:pt modelId="{58BB33B4-F477-4ED3-B379-DCC3372B1952}">
      <dgm:prSet phldrT="[텍스트]" custT="1"/>
      <dgm:spPr/>
      <dgm:t>
        <a:bodyPr/>
        <a:lstStyle/>
        <a:p>
          <a:pPr latinLnBrk="1"/>
          <a:r>
            <a:rPr lang="ko-KR" altLang="en-US" sz="1800" b="1" dirty="0" err="1"/>
            <a:t>기초프로젝트랩</a:t>
          </a:r>
          <a:endParaRPr lang="en-US" altLang="ko-KR" sz="1800" b="1" dirty="0"/>
        </a:p>
        <a:p>
          <a:pPr latinLnBrk="1"/>
          <a:r>
            <a:rPr lang="en-US" altLang="ko-KR" sz="1800" b="1" dirty="0"/>
            <a:t>(2</a:t>
          </a:r>
          <a:r>
            <a:rPr lang="ko-KR" altLang="en-US" sz="1800" b="1" dirty="0"/>
            <a:t>학년</a:t>
          </a:r>
          <a:r>
            <a:rPr lang="en-US" altLang="ko-KR" sz="1800" b="1" dirty="0"/>
            <a:t>)</a:t>
          </a:r>
          <a:endParaRPr lang="ko-KR" altLang="en-US" sz="1800" b="1" dirty="0"/>
        </a:p>
      </dgm:t>
    </dgm:pt>
    <dgm:pt modelId="{9B4FBE6C-1A37-42BD-ACBC-9BCEA98F0E3A}" type="parTrans" cxnId="{4832AC88-6C9C-4717-A971-A30D13FD8FF0}">
      <dgm:prSet/>
      <dgm:spPr/>
      <dgm:t>
        <a:bodyPr/>
        <a:lstStyle/>
        <a:p>
          <a:pPr latinLnBrk="1"/>
          <a:endParaRPr lang="ko-KR" altLang="en-US" b="1"/>
        </a:p>
      </dgm:t>
    </dgm:pt>
    <dgm:pt modelId="{ED7A7AF9-B499-448A-8043-7812A3E9F3E3}" type="sibTrans" cxnId="{4832AC88-6C9C-4717-A971-A30D13FD8FF0}">
      <dgm:prSet/>
      <dgm:spPr/>
      <dgm:t>
        <a:bodyPr/>
        <a:lstStyle/>
        <a:p>
          <a:pPr latinLnBrk="1"/>
          <a:endParaRPr lang="ko-KR" altLang="en-US" b="1"/>
        </a:p>
      </dgm:t>
    </dgm:pt>
    <dgm:pt modelId="{B418BF9C-1CA8-4D83-8EBB-3F6A1EB91E2A}">
      <dgm:prSet phldrT="[텍스트]" custT="1"/>
      <dgm:spPr/>
      <dgm:t>
        <a:bodyPr/>
        <a:lstStyle/>
        <a:p>
          <a:pPr latinLnBrk="1"/>
          <a:r>
            <a:rPr lang="ko-KR" altLang="en-US" sz="1800" b="1" dirty="0" err="1"/>
            <a:t>심화프로젝트랩</a:t>
          </a:r>
          <a:endParaRPr lang="en-US" altLang="ko-KR" sz="1800" b="1" dirty="0"/>
        </a:p>
        <a:p>
          <a:pPr latinLnBrk="1"/>
          <a:r>
            <a:rPr lang="en-US" altLang="ko-KR" sz="1800" b="1" dirty="0"/>
            <a:t>(3</a:t>
          </a:r>
          <a:r>
            <a:rPr lang="ko-KR" altLang="en-US" sz="1800" b="1" dirty="0"/>
            <a:t>학년</a:t>
          </a:r>
          <a:r>
            <a:rPr lang="en-US" altLang="ko-KR" sz="1800" b="1" dirty="0"/>
            <a:t>)</a:t>
          </a:r>
          <a:endParaRPr lang="ko-KR" altLang="en-US" sz="1800" b="1" dirty="0"/>
        </a:p>
      </dgm:t>
    </dgm:pt>
    <dgm:pt modelId="{A3F6863A-7E40-43D7-8FAF-3A5D31E6B871}" type="parTrans" cxnId="{E1DE0305-6281-4139-A706-75307E449732}">
      <dgm:prSet/>
      <dgm:spPr/>
      <dgm:t>
        <a:bodyPr/>
        <a:lstStyle/>
        <a:p>
          <a:pPr latinLnBrk="1"/>
          <a:endParaRPr lang="ko-KR" altLang="en-US" b="1"/>
        </a:p>
      </dgm:t>
    </dgm:pt>
    <dgm:pt modelId="{9E545E11-964B-4DE9-962F-B24973923262}" type="sibTrans" cxnId="{E1DE0305-6281-4139-A706-75307E449732}">
      <dgm:prSet/>
      <dgm:spPr/>
      <dgm:t>
        <a:bodyPr/>
        <a:lstStyle/>
        <a:p>
          <a:pPr latinLnBrk="1"/>
          <a:endParaRPr lang="ko-KR" altLang="en-US" b="1"/>
        </a:p>
      </dgm:t>
    </dgm:pt>
    <dgm:pt modelId="{703C1D58-0451-441C-954D-F1275BA6BE32}">
      <dgm:prSet phldrT="[텍스트]" custT="1"/>
      <dgm:spPr/>
      <dgm:t>
        <a:bodyPr/>
        <a:lstStyle/>
        <a:p>
          <a:pPr latinLnBrk="1"/>
          <a:r>
            <a:rPr lang="ko-KR" altLang="en-US" sz="1800" b="1" dirty="0"/>
            <a:t>종합설계 </a:t>
          </a:r>
          <a:r>
            <a:rPr lang="en-US" altLang="ko-KR" sz="1800" b="1" dirty="0"/>
            <a:t>1, 2</a:t>
          </a:r>
        </a:p>
        <a:p>
          <a:pPr latinLnBrk="1"/>
          <a:r>
            <a:rPr lang="en-US" altLang="ko-KR" sz="1800" b="1" dirty="0"/>
            <a:t>(4</a:t>
          </a:r>
          <a:r>
            <a:rPr lang="ko-KR" altLang="en-US" sz="1800" b="1" dirty="0"/>
            <a:t>학년</a:t>
          </a:r>
          <a:r>
            <a:rPr lang="en-US" altLang="ko-KR" sz="1800" b="1" dirty="0"/>
            <a:t>)</a:t>
          </a:r>
          <a:endParaRPr lang="ko-KR" altLang="en-US" sz="1800" b="1" dirty="0"/>
        </a:p>
      </dgm:t>
    </dgm:pt>
    <dgm:pt modelId="{92BE13D6-4578-42BE-9AFD-5450F15B5F03}" type="parTrans" cxnId="{9117F011-D608-4DB5-8131-B8242FFC9AE0}">
      <dgm:prSet/>
      <dgm:spPr/>
      <dgm:t>
        <a:bodyPr/>
        <a:lstStyle/>
        <a:p>
          <a:pPr latinLnBrk="1"/>
          <a:endParaRPr lang="ko-KR" altLang="en-US" b="1"/>
        </a:p>
      </dgm:t>
    </dgm:pt>
    <dgm:pt modelId="{4920729B-25D4-4F42-8640-102FDB0A772F}" type="sibTrans" cxnId="{9117F011-D608-4DB5-8131-B8242FFC9AE0}">
      <dgm:prSet/>
      <dgm:spPr/>
      <dgm:t>
        <a:bodyPr/>
        <a:lstStyle/>
        <a:p>
          <a:pPr latinLnBrk="1"/>
          <a:endParaRPr lang="ko-KR" altLang="en-US" b="1"/>
        </a:p>
      </dgm:t>
    </dgm:pt>
    <dgm:pt modelId="{8005EFE3-D17B-4376-B174-4BBA133BD8BE}" type="pres">
      <dgm:prSet presAssocID="{B98D478A-826A-4836-A507-481AD3E86C92}" presName="rootnode" presStyleCnt="0">
        <dgm:presLayoutVars>
          <dgm:chMax/>
          <dgm:chPref/>
          <dgm:dir/>
          <dgm:animLvl val="lvl"/>
        </dgm:presLayoutVars>
      </dgm:prSet>
      <dgm:spPr/>
    </dgm:pt>
    <dgm:pt modelId="{1CE5A63D-1D42-4963-9DE2-70C42326D214}" type="pres">
      <dgm:prSet presAssocID="{30A00751-703D-434B-BBB1-23C70CB0ED95}" presName="composite" presStyleCnt="0"/>
      <dgm:spPr/>
    </dgm:pt>
    <dgm:pt modelId="{538614AB-A75A-43CD-81CD-BEE00A5F941A}" type="pres">
      <dgm:prSet presAssocID="{30A00751-703D-434B-BBB1-23C70CB0ED95}" presName="LShape" presStyleLbl="alignNode1" presStyleIdx="0" presStyleCnt="7"/>
      <dgm:spPr/>
    </dgm:pt>
    <dgm:pt modelId="{0DC6B317-B414-4146-ACFF-758734186F9B}" type="pres">
      <dgm:prSet presAssocID="{30A00751-703D-434B-BBB1-23C70CB0ED95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ED6ED1DF-E875-4975-BB55-CD0A5BCDCEAA}" type="pres">
      <dgm:prSet presAssocID="{30A00751-703D-434B-BBB1-23C70CB0ED95}" presName="Triangle" presStyleLbl="alignNode1" presStyleIdx="1" presStyleCnt="7"/>
      <dgm:spPr/>
    </dgm:pt>
    <dgm:pt modelId="{8E2AE1CE-62B5-4BD3-9B41-2047B0DB4993}" type="pres">
      <dgm:prSet presAssocID="{47686D32-28C0-4F16-94C3-FD2386120EB0}" presName="sibTrans" presStyleCnt="0"/>
      <dgm:spPr/>
    </dgm:pt>
    <dgm:pt modelId="{1FAD8C25-26CA-4A2E-8B3C-3BC88EF5548B}" type="pres">
      <dgm:prSet presAssocID="{47686D32-28C0-4F16-94C3-FD2386120EB0}" presName="space" presStyleCnt="0"/>
      <dgm:spPr/>
    </dgm:pt>
    <dgm:pt modelId="{8B2EB102-5925-4635-A36A-FD32EE256F53}" type="pres">
      <dgm:prSet presAssocID="{58BB33B4-F477-4ED3-B379-DCC3372B1952}" presName="composite" presStyleCnt="0"/>
      <dgm:spPr/>
    </dgm:pt>
    <dgm:pt modelId="{558A4512-D1BC-4F56-8667-3489F1F60400}" type="pres">
      <dgm:prSet presAssocID="{58BB33B4-F477-4ED3-B379-DCC3372B1952}" presName="LShape" presStyleLbl="alignNode1" presStyleIdx="2" presStyleCnt="7"/>
      <dgm:spPr/>
    </dgm:pt>
    <dgm:pt modelId="{8FD0EEF0-1E68-40AC-BA66-B91DD18B8269}" type="pres">
      <dgm:prSet presAssocID="{58BB33B4-F477-4ED3-B379-DCC3372B1952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6430E17-0692-4E6A-A57E-B11794FCB5E8}" type="pres">
      <dgm:prSet presAssocID="{58BB33B4-F477-4ED3-B379-DCC3372B1952}" presName="Triangle" presStyleLbl="alignNode1" presStyleIdx="3" presStyleCnt="7"/>
      <dgm:spPr/>
    </dgm:pt>
    <dgm:pt modelId="{2D8F4567-57D4-4A8F-936E-9FD9A7C11EDB}" type="pres">
      <dgm:prSet presAssocID="{ED7A7AF9-B499-448A-8043-7812A3E9F3E3}" presName="sibTrans" presStyleCnt="0"/>
      <dgm:spPr/>
    </dgm:pt>
    <dgm:pt modelId="{11AB38AF-F7CB-418B-AE30-2A3FEFBE0091}" type="pres">
      <dgm:prSet presAssocID="{ED7A7AF9-B499-448A-8043-7812A3E9F3E3}" presName="space" presStyleCnt="0"/>
      <dgm:spPr/>
    </dgm:pt>
    <dgm:pt modelId="{4099CADD-9F67-4932-8C4A-89FAB01B6CF3}" type="pres">
      <dgm:prSet presAssocID="{B418BF9C-1CA8-4D83-8EBB-3F6A1EB91E2A}" presName="composite" presStyleCnt="0"/>
      <dgm:spPr/>
    </dgm:pt>
    <dgm:pt modelId="{63A51237-3148-42E8-B0C0-3CED6799F717}" type="pres">
      <dgm:prSet presAssocID="{B418BF9C-1CA8-4D83-8EBB-3F6A1EB91E2A}" presName="LShape" presStyleLbl="alignNode1" presStyleIdx="4" presStyleCnt="7"/>
      <dgm:spPr/>
    </dgm:pt>
    <dgm:pt modelId="{59026BF4-97B5-4E4F-A25C-A54C5DD3F48E}" type="pres">
      <dgm:prSet presAssocID="{B418BF9C-1CA8-4D83-8EBB-3F6A1EB91E2A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A9CC5ED0-F5C7-4C2B-A8F1-E690C6B52241}" type="pres">
      <dgm:prSet presAssocID="{B418BF9C-1CA8-4D83-8EBB-3F6A1EB91E2A}" presName="Triangle" presStyleLbl="alignNode1" presStyleIdx="5" presStyleCnt="7"/>
      <dgm:spPr/>
    </dgm:pt>
    <dgm:pt modelId="{8920EB75-B031-4589-9399-CDC1BBEF7482}" type="pres">
      <dgm:prSet presAssocID="{9E545E11-964B-4DE9-962F-B24973923262}" presName="sibTrans" presStyleCnt="0"/>
      <dgm:spPr/>
    </dgm:pt>
    <dgm:pt modelId="{5C2337ED-2ED4-4791-8D62-A6B242C4CDE8}" type="pres">
      <dgm:prSet presAssocID="{9E545E11-964B-4DE9-962F-B24973923262}" presName="space" presStyleCnt="0"/>
      <dgm:spPr/>
    </dgm:pt>
    <dgm:pt modelId="{5EA2588C-0A3A-4CD4-880B-5B032D3A66CE}" type="pres">
      <dgm:prSet presAssocID="{703C1D58-0451-441C-954D-F1275BA6BE32}" presName="composite" presStyleCnt="0"/>
      <dgm:spPr/>
    </dgm:pt>
    <dgm:pt modelId="{477324EB-70F0-44D8-B2C7-CD59BBE4E576}" type="pres">
      <dgm:prSet presAssocID="{703C1D58-0451-441C-954D-F1275BA6BE32}" presName="LShape" presStyleLbl="alignNode1" presStyleIdx="6" presStyleCnt="7"/>
      <dgm:spPr/>
    </dgm:pt>
    <dgm:pt modelId="{35121FA5-5FBF-4F2A-850B-DA98E2EC6EBD}" type="pres">
      <dgm:prSet presAssocID="{703C1D58-0451-441C-954D-F1275BA6BE3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1DE0305-6281-4139-A706-75307E449732}" srcId="{B98D478A-826A-4836-A507-481AD3E86C92}" destId="{B418BF9C-1CA8-4D83-8EBB-3F6A1EB91E2A}" srcOrd="2" destOrd="0" parTransId="{A3F6863A-7E40-43D7-8FAF-3A5D31E6B871}" sibTransId="{9E545E11-964B-4DE9-962F-B24973923262}"/>
    <dgm:cxn modelId="{9117F011-D608-4DB5-8131-B8242FFC9AE0}" srcId="{B98D478A-826A-4836-A507-481AD3E86C92}" destId="{703C1D58-0451-441C-954D-F1275BA6BE32}" srcOrd="3" destOrd="0" parTransId="{92BE13D6-4578-42BE-9AFD-5450F15B5F03}" sibTransId="{4920729B-25D4-4F42-8640-102FDB0A772F}"/>
    <dgm:cxn modelId="{E3620119-17F1-4B3A-BEDC-BA35F478AF8D}" type="presOf" srcId="{B418BF9C-1CA8-4D83-8EBB-3F6A1EB91E2A}" destId="{59026BF4-97B5-4E4F-A25C-A54C5DD3F48E}" srcOrd="0" destOrd="0" presId="urn:microsoft.com/office/officeart/2009/3/layout/StepUpProcess"/>
    <dgm:cxn modelId="{6FFC5350-EFD1-43E5-B24C-8F13240D1DCC}" type="presOf" srcId="{B98D478A-826A-4836-A507-481AD3E86C92}" destId="{8005EFE3-D17B-4376-B174-4BBA133BD8BE}" srcOrd="0" destOrd="0" presId="urn:microsoft.com/office/officeart/2009/3/layout/StepUpProcess"/>
    <dgm:cxn modelId="{0FA3135F-3EAA-47BC-8F74-4BC7376ED55A}" type="presOf" srcId="{58BB33B4-F477-4ED3-B379-DCC3372B1952}" destId="{8FD0EEF0-1E68-40AC-BA66-B91DD18B8269}" srcOrd="0" destOrd="0" presId="urn:microsoft.com/office/officeart/2009/3/layout/StepUpProcess"/>
    <dgm:cxn modelId="{4832AC88-6C9C-4717-A971-A30D13FD8FF0}" srcId="{B98D478A-826A-4836-A507-481AD3E86C92}" destId="{58BB33B4-F477-4ED3-B379-DCC3372B1952}" srcOrd="1" destOrd="0" parTransId="{9B4FBE6C-1A37-42BD-ACBC-9BCEA98F0E3A}" sibTransId="{ED7A7AF9-B499-448A-8043-7812A3E9F3E3}"/>
    <dgm:cxn modelId="{4B0F438C-67B6-456A-B70B-8290E1030E8B}" type="presOf" srcId="{30A00751-703D-434B-BBB1-23C70CB0ED95}" destId="{0DC6B317-B414-4146-ACFF-758734186F9B}" srcOrd="0" destOrd="0" presId="urn:microsoft.com/office/officeart/2009/3/layout/StepUpProcess"/>
    <dgm:cxn modelId="{55A455C2-DBE1-40D8-872A-B1ADA244189D}" srcId="{B98D478A-826A-4836-A507-481AD3E86C92}" destId="{30A00751-703D-434B-BBB1-23C70CB0ED95}" srcOrd="0" destOrd="0" parTransId="{6E8B2CF2-0BFD-4B09-9682-3329E7AE900A}" sibTransId="{47686D32-28C0-4F16-94C3-FD2386120EB0}"/>
    <dgm:cxn modelId="{C2299EFA-6D44-488B-878B-3A02BAA88609}" type="presOf" srcId="{703C1D58-0451-441C-954D-F1275BA6BE32}" destId="{35121FA5-5FBF-4F2A-850B-DA98E2EC6EBD}" srcOrd="0" destOrd="0" presId="urn:microsoft.com/office/officeart/2009/3/layout/StepUpProcess"/>
    <dgm:cxn modelId="{E5F34667-57CE-4FAD-A7E2-C356ED10EC3E}" type="presParOf" srcId="{8005EFE3-D17B-4376-B174-4BBA133BD8BE}" destId="{1CE5A63D-1D42-4963-9DE2-70C42326D214}" srcOrd="0" destOrd="0" presId="urn:microsoft.com/office/officeart/2009/3/layout/StepUpProcess"/>
    <dgm:cxn modelId="{7A6388DE-61BF-430F-847F-F90E9A9F7994}" type="presParOf" srcId="{1CE5A63D-1D42-4963-9DE2-70C42326D214}" destId="{538614AB-A75A-43CD-81CD-BEE00A5F941A}" srcOrd="0" destOrd="0" presId="urn:microsoft.com/office/officeart/2009/3/layout/StepUpProcess"/>
    <dgm:cxn modelId="{635C0A37-8AD7-4F0A-AA85-14FA5A1A714F}" type="presParOf" srcId="{1CE5A63D-1D42-4963-9DE2-70C42326D214}" destId="{0DC6B317-B414-4146-ACFF-758734186F9B}" srcOrd="1" destOrd="0" presId="urn:microsoft.com/office/officeart/2009/3/layout/StepUpProcess"/>
    <dgm:cxn modelId="{1860D38D-F626-4CA0-B52A-C0BFCEB7967A}" type="presParOf" srcId="{1CE5A63D-1D42-4963-9DE2-70C42326D214}" destId="{ED6ED1DF-E875-4975-BB55-CD0A5BCDCEAA}" srcOrd="2" destOrd="0" presId="urn:microsoft.com/office/officeart/2009/3/layout/StepUpProcess"/>
    <dgm:cxn modelId="{B2DEE470-3E10-4E2F-A728-EF21CB86319E}" type="presParOf" srcId="{8005EFE3-D17B-4376-B174-4BBA133BD8BE}" destId="{8E2AE1CE-62B5-4BD3-9B41-2047B0DB4993}" srcOrd="1" destOrd="0" presId="urn:microsoft.com/office/officeart/2009/3/layout/StepUpProcess"/>
    <dgm:cxn modelId="{9CD19FAA-78B5-465F-8ECD-25F50305FE4F}" type="presParOf" srcId="{8E2AE1CE-62B5-4BD3-9B41-2047B0DB4993}" destId="{1FAD8C25-26CA-4A2E-8B3C-3BC88EF5548B}" srcOrd="0" destOrd="0" presId="urn:microsoft.com/office/officeart/2009/3/layout/StepUpProcess"/>
    <dgm:cxn modelId="{C2E517CE-546A-4F25-9AE3-5D19B266BA83}" type="presParOf" srcId="{8005EFE3-D17B-4376-B174-4BBA133BD8BE}" destId="{8B2EB102-5925-4635-A36A-FD32EE256F53}" srcOrd="2" destOrd="0" presId="urn:microsoft.com/office/officeart/2009/3/layout/StepUpProcess"/>
    <dgm:cxn modelId="{52F067B7-BBC9-4AE3-A387-FF70DA5978C9}" type="presParOf" srcId="{8B2EB102-5925-4635-A36A-FD32EE256F53}" destId="{558A4512-D1BC-4F56-8667-3489F1F60400}" srcOrd="0" destOrd="0" presId="urn:microsoft.com/office/officeart/2009/3/layout/StepUpProcess"/>
    <dgm:cxn modelId="{C176D441-985B-4BB9-9534-13D2EC3A3F7A}" type="presParOf" srcId="{8B2EB102-5925-4635-A36A-FD32EE256F53}" destId="{8FD0EEF0-1E68-40AC-BA66-B91DD18B8269}" srcOrd="1" destOrd="0" presId="urn:microsoft.com/office/officeart/2009/3/layout/StepUpProcess"/>
    <dgm:cxn modelId="{44D4F14C-D970-4E17-A2EB-647631BD22D3}" type="presParOf" srcId="{8B2EB102-5925-4635-A36A-FD32EE256F53}" destId="{F6430E17-0692-4E6A-A57E-B11794FCB5E8}" srcOrd="2" destOrd="0" presId="urn:microsoft.com/office/officeart/2009/3/layout/StepUpProcess"/>
    <dgm:cxn modelId="{5230318D-1927-4663-B63D-DC92D1077F2F}" type="presParOf" srcId="{8005EFE3-D17B-4376-B174-4BBA133BD8BE}" destId="{2D8F4567-57D4-4A8F-936E-9FD9A7C11EDB}" srcOrd="3" destOrd="0" presId="urn:microsoft.com/office/officeart/2009/3/layout/StepUpProcess"/>
    <dgm:cxn modelId="{4DBEC777-5B2E-4F7D-ADB2-DBCEEDC52FF7}" type="presParOf" srcId="{2D8F4567-57D4-4A8F-936E-9FD9A7C11EDB}" destId="{11AB38AF-F7CB-418B-AE30-2A3FEFBE0091}" srcOrd="0" destOrd="0" presId="urn:microsoft.com/office/officeart/2009/3/layout/StepUpProcess"/>
    <dgm:cxn modelId="{D0AD25C4-AFA3-4A2C-9CF8-128C0DC2A9F7}" type="presParOf" srcId="{8005EFE3-D17B-4376-B174-4BBA133BD8BE}" destId="{4099CADD-9F67-4932-8C4A-89FAB01B6CF3}" srcOrd="4" destOrd="0" presId="urn:microsoft.com/office/officeart/2009/3/layout/StepUpProcess"/>
    <dgm:cxn modelId="{A6373440-22AB-440F-BF51-F991E1D69ECD}" type="presParOf" srcId="{4099CADD-9F67-4932-8C4A-89FAB01B6CF3}" destId="{63A51237-3148-42E8-B0C0-3CED6799F717}" srcOrd="0" destOrd="0" presId="urn:microsoft.com/office/officeart/2009/3/layout/StepUpProcess"/>
    <dgm:cxn modelId="{C942AE13-E572-4BD2-B4CB-0C1B3430E8BF}" type="presParOf" srcId="{4099CADD-9F67-4932-8C4A-89FAB01B6CF3}" destId="{59026BF4-97B5-4E4F-A25C-A54C5DD3F48E}" srcOrd="1" destOrd="0" presId="urn:microsoft.com/office/officeart/2009/3/layout/StepUpProcess"/>
    <dgm:cxn modelId="{3E2AC1FF-63E6-4CBE-84C1-8B22D131B73E}" type="presParOf" srcId="{4099CADD-9F67-4932-8C4A-89FAB01B6CF3}" destId="{A9CC5ED0-F5C7-4C2B-A8F1-E690C6B52241}" srcOrd="2" destOrd="0" presId="urn:microsoft.com/office/officeart/2009/3/layout/StepUpProcess"/>
    <dgm:cxn modelId="{415795E1-E225-4AE3-8245-157F48FB1D03}" type="presParOf" srcId="{8005EFE3-D17B-4376-B174-4BBA133BD8BE}" destId="{8920EB75-B031-4589-9399-CDC1BBEF7482}" srcOrd="5" destOrd="0" presId="urn:microsoft.com/office/officeart/2009/3/layout/StepUpProcess"/>
    <dgm:cxn modelId="{46493AE7-6303-4780-B04F-4753A4246D98}" type="presParOf" srcId="{8920EB75-B031-4589-9399-CDC1BBEF7482}" destId="{5C2337ED-2ED4-4791-8D62-A6B242C4CDE8}" srcOrd="0" destOrd="0" presId="urn:microsoft.com/office/officeart/2009/3/layout/StepUpProcess"/>
    <dgm:cxn modelId="{E4638A63-92AB-42FD-BBF5-BBF99D7B5CEE}" type="presParOf" srcId="{8005EFE3-D17B-4376-B174-4BBA133BD8BE}" destId="{5EA2588C-0A3A-4CD4-880B-5B032D3A66CE}" srcOrd="6" destOrd="0" presId="urn:microsoft.com/office/officeart/2009/3/layout/StepUpProcess"/>
    <dgm:cxn modelId="{30571652-CA05-4CD8-A837-AF14B368C312}" type="presParOf" srcId="{5EA2588C-0A3A-4CD4-880B-5B032D3A66CE}" destId="{477324EB-70F0-44D8-B2C7-CD59BBE4E576}" srcOrd="0" destOrd="0" presId="urn:microsoft.com/office/officeart/2009/3/layout/StepUpProcess"/>
    <dgm:cxn modelId="{2C50EB46-26A5-47FD-B87B-890E5ADC0AFF}" type="presParOf" srcId="{5EA2588C-0A3A-4CD4-880B-5B032D3A66CE}" destId="{35121FA5-5FBF-4F2A-850B-DA98E2EC6EB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4CAAA9-137D-4538-96FD-C90C47D364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FE166698-D95C-4A5D-89F1-2F31F0009124}">
      <dgm:prSet phldrT="[텍스트]" custT="1"/>
      <dgm:spPr/>
      <dgm:t>
        <a:bodyPr/>
        <a:lstStyle/>
        <a:p>
          <a:pPr latinLnBrk="1"/>
          <a:r>
            <a:rPr lang="ko-KR" altLang="en-US" sz="1800" b="1" dirty="0" err="1"/>
            <a:t>공개소프트웨어실습</a:t>
          </a:r>
          <a:r>
            <a:rPr lang="en-US" altLang="ko-KR" sz="1800" b="1" dirty="0"/>
            <a:t>(3</a:t>
          </a:r>
          <a:r>
            <a:rPr lang="ko-KR" altLang="en-US" sz="1800" b="1" dirty="0"/>
            <a:t>학년</a:t>
          </a:r>
          <a:r>
            <a:rPr lang="en-US" altLang="ko-KR" sz="1800" b="1" dirty="0"/>
            <a:t>)</a:t>
          </a:r>
          <a:endParaRPr lang="ko-KR" altLang="en-US" sz="1800" b="1" dirty="0"/>
        </a:p>
      </dgm:t>
    </dgm:pt>
    <dgm:pt modelId="{568EF02D-BBF3-46ED-92BB-43B140D3D568}" type="parTrans" cxnId="{42A4F667-F162-4379-A5DF-64F497F62DB5}">
      <dgm:prSet/>
      <dgm:spPr/>
      <dgm:t>
        <a:bodyPr/>
        <a:lstStyle/>
        <a:p>
          <a:pPr latinLnBrk="1"/>
          <a:endParaRPr lang="ko-KR" altLang="en-US" b="1"/>
        </a:p>
      </dgm:t>
    </dgm:pt>
    <dgm:pt modelId="{A6120C2A-678D-4D4D-8D2A-9F6D5F2EF03C}" type="sibTrans" cxnId="{42A4F667-F162-4379-A5DF-64F497F62DB5}">
      <dgm:prSet/>
      <dgm:spPr/>
      <dgm:t>
        <a:bodyPr/>
        <a:lstStyle/>
        <a:p>
          <a:pPr latinLnBrk="1"/>
          <a:endParaRPr lang="ko-KR" altLang="en-US" b="1"/>
        </a:p>
      </dgm:t>
    </dgm:pt>
    <dgm:pt modelId="{D94AE1AD-6005-4806-A866-411914CCE6B9}">
      <dgm:prSet phldrT="[텍스트]" custT="1"/>
      <dgm:spPr/>
      <dgm:t>
        <a:bodyPr/>
        <a:lstStyle/>
        <a:p>
          <a:pPr latinLnBrk="1">
            <a:lnSpc>
              <a:spcPct val="50000"/>
            </a:lnSpc>
          </a:pPr>
          <a:r>
            <a:rPr lang="en-US" altLang="ko-KR" sz="1200" b="1" dirty="0">
              <a:solidFill>
                <a:srgbClr val="7030A0"/>
              </a:solidFill>
            </a:rPr>
            <a:t>24</a:t>
          </a:r>
          <a:r>
            <a:rPr lang="ko-KR" altLang="en-US" sz="1200" b="1" dirty="0">
              <a:solidFill>
                <a:srgbClr val="7030A0"/>
              </a:solidFill>
            </a:rPr>
            <a:t>년도 신설</a:t>
          </a:r>
          <a:endParaRPr lang="en-US" altLang="ko-KR" sz="1200" b="1" dirty="0">
            <a:solidFill>
              <a:srgbClr val="7030A0"/>
            </a:solidFill>
          </a:endParaRPr>
        </a:p>
        <a:p>
          <a:pPr latinLnBrk="1">
            <a:lnSpc>
              <a:spcPct val="50000"/>
            </a:lnSpc>
          </a:pPr>
          <a:r>
            <a:rPr lang="ko-KR" altLang="en-US" sz="1800" b="1" dirty="0" err="1"/>
            <a:t>실무프로젝트랩</a:t>
          </a:r>
          <a:r>
            <a:rPr lang="ko-KR" altLang="en-US" sz="1800" b="1" dirty="0"/>
            <a:t> </a:t>
          </a:r>
          <a:r>
            <a:rPr lang="en-US" altLang="ko-KR" sz="1800" b="1" dirty="0"/>
            <a:t>1, 2, 3(2~4</a:t>
          </a:r>
          <a:r>
            <a:rPr lang="ko-KR" altLang="en-US" sz="1800" b="1" dirty="0"/>
            <a:t>학년</a:t>
          </a:r>
          <a:r>
            <a:rPr lang="en-US" altLang="ko-KR" sz="1800" b="1" dirty="0"/>
            <a:t>)</a:t>
          </a:r>
          <a:endParaRPr lang="ko-KR" altLang="en-US" sz="1800" b="1" dirty="0"/>
        </a:p>
      </dgm:t>
    </dgm:pt>
    <dgm:pt modelId="{515454D6-B8C6-4BE4-B8EB-CA6525D26325}" type="parTrans" cxnId="{A6E9366C-5951-4A7E-A52E-1EF154D193FB}">
      <dgm:prSet/>
      <dgm:spPr/>
      <dgm:t>
        <a:bodyPr/>
        <a:lstStyle/>
        <a:p>
          <a:pPr latinLnBrk="1"/>
          <a:endParaRPr lang="ko-KR" altLang="en-US" b="1"/>
        </a:p>
      </dgm:t>
    </dgm:pt>
    <dgm:pt modelId="{82F20028-5C19-43C8-A226-C9D4FE79B4AA}" type="sibTrans" cxnId="{A6E9366C-5951-4A7E-A52E-1EF154D193FB}">
      <dgm:prSet/>
      <dgm:spPr/>
      <dgm:t>
        <a:bodyPr/>
        <a:lstStyle/>
        <a:p>
          <a:pPr latinLnBrk="1"/>
          <a:endParaRPr lang="ko-KR" altLang="en-US" b="1"/>
        </a:p>
      </dgm:t>
    </dgm:pt>
    <dgm:pt modelId="{16826900-4F10-44AF-882D-68C439F52F5A}">
      <dgm:prSet phldrT="[텍스트]" custT="1"/>
      <dgm:spPr/>
      <dgm:t>
        <a:bodyPr/>
        <a:lstStyle/>
        <a:p>
          <a:pPr latinLnBrk="1"/>
          <a:r>
            <a:rPr lang="ko-KR" altLang="en-US" sz="1800" b="1" dirty="0"/>
            <a:t>창업실습 </a:t>
          </a:r>
          <a:r>
            <a:rPr lang="en-US" altLang="ko-KR" sz="1800" b="1" dirty="0"/>
            <a:t>I, II, III, IV(3, 4</a:t>
          </a:r>
          <a:r>
            <a:rPr lang="ko-KR" altLang="en-US" sz="1800" b="1" dirty="0"/>
            <a:t>학년</a:t>
          </a:r>
          <a:r>
            <a:rPr lang="en-US" altLang="ko-KR" sz="1800" b="1" dirty="0"/>
            <a:t>)</a:t>
          </a:r>
          <a:endParaRPr lang="ko-KR" altLang="en-US" sz="1800" b="1" dirty="0"/>
        </a:p>
      </dgm:t>
    </dgm:pt>
    <dgm:pt modelId="{254FD094-28A4-4332-8713-EDE946C71808}" type="parTrans" cxnId="{7145A048-4D1A-4210-A5EB-F9EA0226B50F}">
      <dgm:prSet/>
      <dgm:spPr/>
      <dgm:t>
        <a:bodyPr/>
        <a:lstStyle/>
        <a:p>
          <a:pPr latinLnBrk="1"/>
          <a:endParaRPr lang="ko-KR" altLang="en-US"/>
        </a:p>
      </dgm:t>
    </dgm:pt>
    <dgm:pt modelId="{76E4B776-FB30-4AA8-92EA-16FF7FA3FF29}" type="sibTrans" cxnId="{7145A048-4D1A-4210-A5EB-F9EA0226B50F}">
      <dgm:prSet/>
      <dgm:spPr/>
      <dgm:t>
        <a:bodyPr/>
        <a:lstStyle/>
        <a:p>
          <a:pPr latinLnBrk="1"/>
          <a:endParaRPr lang="ko-KR" altLang="en-US"/>
        </a:p>
      </dgm:t>
    </dgm:pt>
    <dgm:pt modelId="{04C00744-1A36-49E9-B09A-B65C42681ADF}" type="pres">
      <dgm:prSet presAssocID="{E14CAAA9-137D-4538-96FD-C90C47D364D6}" presName="linear" presStyleCnt="0">
        <dgm:presLayoutVars>
          <dgm:animLvl val="lvl"/>
          <dgm:resizeHandles val="exact"/>
        </dgm:presLayoutVars>
      </dgm:prSet>
      <dgm:spPr/>
    </dgm:pt>
    <dgm:pt modelId="{F7681C71-6607-4FB9-9ABF-16EECAD966A9}" type="pres">
      <dgm:prSet presAssocID="{FE166698-D95C-4A5D-89F1-2F31F000912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31CA00A-8F42-45A7-953D-A98CC7DBBFD4}" type="pres">
      <dgm:prSet presAssocID="{A6120C2A-678D-4D4D-8D2A-9F6D5F2EF03C}" presName="spacer" presStyleCnt="0"/>
      <dgm:spPr/>
    </dgm:pt>
    <dgm:pt modelId="{66A9D112-187F-414B-87DA-6238B2455BE7}" type="pres">
      <dgm:prSet presAssocID="{16826900-4F10-44AF-882D-68C439F52F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63632DE-D711-46F7-A50C-84E3F6442D5B}" type="pres">
      <dgm:prSet presAssocID="{76E4B776-FB30-4AA8-92EA-16FF7FA3FF29}" presName="spacer" presStyleCnt="0"/>
      <dgm:spPr/>
    </dgm:pt>
    <dgm:pt modelId="{2185880A-696E-416E-94B8-4B9A3D67BAF3}" type="pres">
      <dgm:prSet presAssocID="{D94AE1AD-6005-4806-A866-411914CCE6B9}" presName="parentText" presStyleLbl="node1" presStyleIdx="2" presStyleCnt="3" custScaleY="115821">
        <dgm:presLayoutVars>
          <dgm:chMax val="0"/>
          <dgm:bulletEnabled val="1"/>
        </dgm:presLayoutVars>
      </dgm:prSet>
      <dgm:spPr/>
    </dgm:pt>
  </dgm:ptLst>
  <dgm:cxnLst>
    <dgm:cxn modelId="{74C86F14-EAFC-4ABC-A5AB-BDFF91078CF4}" type="presOf" srcId="{E14CAAA9-137D-4538-96FD-C90C47D364D6}" destId="{04C00744-1A36-49E9-B09A-B65C42681ADF}" srcOrd="0" destOrd="0" presId="urn:microsoft.com/office/officeart/2005/8/layout/vList2"/>
    <dgm:cxn modelId="{B9E41131-F2C6-4464-B800-CBD59E06F61B}" type="presOf" srcId="{16826900-4F10-44AF-882D-68C439F52F5A}" destId="{66A9D112-187F-414B-87DA-6238B2455BE7}" srcOrd="0" destOrd="0" presId="urn:microsoft.com/office/officeart/2005/8/layout/vList2"/>
    <dgm:cxn modelId="{4B6C1A35-800A-4682-B274-1AC3D6239F80}" type="presOf" srcId="{FE166698-D95C-4A5D-89F1-2F31F0009124}" destId="{F7681C71-6607-4FB9-9ABF-16EECAD966A9}" srcOrd="0" destOrd="0" presId="urn:microsoft.com/office/officeart/2005/8/layout/vList2"/>
    <dgm:cxn modelId="{7145A048-4D1A-4210-A5EB-F9EA0226B50F}" srcId="{E14CAAA9-137D-4538-96FD-C90C47D364D6}" destId="{16826900-4F10-44AF-882D-68C439F52F5A}" srcOrd="1" destOrd="0" parTransId="{254FD094-28A4-4332-8713-EDE946C71808}" sibTransId="{76E4B776-FB30-4AA8-92EA-16FF7FA3FF29}"/>
    <dgm:cxn modelId="{40103358-8559-498D-8701-5F5B262CC7DE}" type="presOf" srcId="{D94AE1AD-6005-4806-A866-411914CCE6B9}" destId="{2185880A-696E-416E-94B8-4B9A3D67BAF3}" srcOrd="0" destOrd="0" presId="urn:microsoft.com/office/officeart/2005/8/layout/vList2"/>
    <dgm:cxn modelId="{42A4F667-F162-4379-A5DF-64F497F62DB5}" srcId="{E14CAAA9-137D-4538-96FD-C90C47D364D6}" destId="{FE166698-D95C-4A5D-89F1-2F31F0009124}" srcOrd="0" destOrd="0" parTransId="{568EF02D-BBF3-46ED-92BB-43B140D3D568}" sibTransId="{A6120C2A-678D-4D4D-8D2A-9F6D5F2EF03C}"/>
    <dgm:cxn modelId="{A6E9366C-5951-4A7E-A52E-1EF154D193FB}" srcId="{E14CAAA9-137D-4538-96FD-C90C47D364D6}" destId="{D94AE1AD-6005-4806-A866-411914CCE6B9}" srcOrd="2" destOrd="0" parTransId="{515454D6-B8C6-4BE4-B8EB-CA6525D26325}" sibTransId="{82F20028-5C19-43C8-A226-C9D4FE79B4AA}"/>
    <dgm:cxn modelId="{77296778-67AB-4180-99D4-7C1FEFDC7123}" type="presParOf" srcId="{04C00744-1A36-49E9-B09A-B65C42681ADF}" destId="{F7681C71-6607-4FB9-9ABF-16EECAD966A9}" srcOrd="0" destOrd="0" presId="urn:microsoft.com/office/officeart/2005/8/layout/vList2"/>
    <dgm:cxn modelId="{66923EC8-BB7A-4272-BFB7-347CE7824964}" type="presParOf" srcId="{04C00744-1A36-49E9-B09A-B65C42681ADF}" destId="{231CA00A-8F42-45A7-953D-A98CC7DBBFD4}" srcOrd="1" destOrd="0" presId="urn:microsoft.com/office/officeart/2005/8/layout/vList2"/>
    <dgm:cxn modelId="{2E9FFDE3-8ADF-43B7-B965-A1B64BB258E3}" type="presParOf" srcId="{04C00744-1A36-49E9-B09A-B65C42681ADF}" destId="{66A9D112-187F-414B-87DA-6238B2455BE7}" srcOrd="2" destOrd="0" presId="urn:microsoft.com/office/officeart/2005/8/layout/vList2"/>
    <dgm:cxn modelId="{2999D7EA-1AB0-4599-B594-BD3BEDFC3C49}" type="presParOf" srcId="{04C00744-1A36-49E9-B09A-B65C42681ADF}" destId="{C63632DE-D711-46F7-A50C-84E3F6442D5B}" srcOrd="3" destOrd="0" presId="urn:microsoft.com/office/officeart/2005/8/layout/vList2"/>
    <dgm:cxn modelId="{1AF17669-6043-4B13-A23C-12261CB42794}" type="presParOf" srcId="{04C00744-1A36-49E9-B09A-B65C42681ADF}" destId="{2185880A-696E-416E-94B8-4B9A3D67BAF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614AB-A75A-43CD-81CD-BEE00A5F941A}">
      <dsp:nvSpPr>
        <dsp:cNvPr id="0" name=""/>
        <dsp:cNvSpPr/>
      </dsp:nvSpPr>
      <dsp:spPr>
        <a:xfrm rot="5400000">
          <a:off x="675842" y="1290105"/>
          <a:ext cx="1247484" cy="2075785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6B317-B414-4146-ACFF-758734186F9B}">
      <dsp:nvSpPr>
        <dsp:cNvPr id="0" name=""/>
        <dsp:cNvSpPr/>
      </dsp:nvSpPr>
      <dsp:spPr>
        <a:xfrm>
          <a:off x="467606" y="1910318"/>
          <a:ext cx="1874030" cy="1642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어드벤처디자인 </a:t>
          </a:r>
          <a:endParaRPr lang="en-US" altLang="ko-KR" sz="1800" b="1" kern="1200" dirty="0"/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(1</a:t>
          </a:r>
          <a:r>
            <a:rPr lang="ko-KR" altLang="en-US" sz="1800" b="1" kern="1200" dirty="0"/>
            <a:t>학년</a:t>
          </a:r>
          <a:r>
            <a:rPr lang="en-US" altLang="ko-KR" sz="1800" b="1" kern="1200" dirty="0"/>
            <a:t>)</a:t>
          </a:r>
          <a:endParaRPr lang="ko-KR" altLang="en-US" sz="1800" b="1" kern="1200" dirty="0"/>
        </a:p>
      </dsp:txBody>
      <dsp:txXfrm>
        <a:off x="467606" y="1910318"/>
        <a:ext cx="1874030" cy="1642698"/>
      </dsp:txXfrm>
    </dsp:sp>
    <dsp:sp modelId="{ED6ED1DF-E875-4975-BB55-CD0A5BCDCEAA}">
      <dsp:nvSpPr>
        <dsp:cNvPr id="0" name=""/>
        <dsp:cNvSpPr/>
      </dsp:nvSpPr>
      <dsp:spPr>
        <a:xfrm>
          <a:off x="1988047" y="1137283"/>
          <a:ext cx="353590" cy="353590"/>
        </a:xfrm>
        <a:prstGeom prst="triangle">
          <a:avLst>
            <a:gd name="adj" fmla="val 100000"/>
          </a:avLst>
        </a:prstGeom>
        <a:solidFill>
          <a:schemeClr val="accent4">
            <a:hueOff val="1732615"/>
            <a:satOff val="-7995"/>
            <a:lumOff val="294"/>
            <a:alphaOff val="0"/>
          </a:schemeClr>
        </a:solidFill>
        <a:ln w="12700" cap="flat" cmpd="sng" algn="ctr">
          <a:solidFill>
            <a:schemeClr val="accent4">
              <a:hueOff val="1732615"/>
              <a:satOff val="-7995"/>
              <a:lumOff val="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A4512-D1BC-4F56-8667-3489F1F60400}">
      <dsp:nvSpPr>
        <dsp:cNvPr id="0" name=""/>
        <dsp:cNvSpPr/>
      </dsp:nvSpPr>
      <dsp:spPr>
        <a:xfrm rot="5400000">
          <a:off x="2970022" y="722408"/>
          <a:ext cx="1247484" cy="2075785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0EEF0-1E68-40AC-BA66-B91DD18B8269}">
      <dsp:nvSpPr>
        <dsp:cNvPr id="0" name=""/>
        <dsp:cNvSpPr/>
      </dsp:nvSpPr>
      <dsp:spPr>
        <a:xfrm>
          <a:off x="2761786" y="1342621"/>
          <a:ext cx="1874030" cy="1642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 err="1"/>
            <a:t>기초프로젝트랩</a:t>
          </a:r>
          <a:endParaRPr lang="en-US" altLang="ko-KR" sz="1800" b="1" kern="1200" dirty="0"/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(2</a:t>
          </a:r>
          <a:r>
            <a:rPr lang="ko-KR" altLang="en-US" sz="1800" b="1" kern="1200" dirty="0"/>
            <a:t>학년</a:t>
          </a:r>
          <a:r>
            <a:rPr lang="en-US" altLang="ko-KR" sz="1800" b="1" kern="1200" dirty="0"/>
            <a:t>)</a:t>
          </a:r>
          <a:endParaRPr lang="ko-KR" altLang="en-US" sz="1800" b="1" kern="1200" dirty="0"/>
        </a:p>
      </dsp:txBody>
      <dsp:txXfrm>
        <a:off x="2761786" y="1342621"/>
        <a:ext cx="1874030" cy="1642698"/>
      </dsp:txXfrm>
    </dsp:sp>
    <dsp:sp modelId="{F6430E17-0692-4E6A-A57E-B11794FCB5E8}">
      <dsp:nvSpPr>
        <dsp:cNvPr id="0" name=""/>
        <dsp:cNvSpPr/>
      </dsp:nvSpPr>
      <dsp:spPr>
        <a:xfrm>
          <a:off x="4282227" y="569586"/>
          <a:ext cx="353590" cy="353590"/>
        </a:xfrm>
        <a:prstGeom prst="triangle">
          <a:avLst>
            <a:gd name="adj" fmla="val 10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51237-3148-42E8-B0C0-3CED6799F717}">
      <dsp:nvSpPr>
        <dsp:cNvPr id="0" name=""/>
        <dsp:cNvSpPr/>
      </dsp:nvSpPr>
      <dsp:spPr>
        <a:xfrm rot="5400000">
          <a:off x="5264202" y="154711"/>
          <a:ext cx="1247484" cy="2075785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26BF4-97B5-4E4F-A25C-A54C5DD3F48E}">
      <dsp:nvSpPr>
        <dsp:cNvPr id="0" name=""/>
        <dsp:cNvSpPr/>
      </dsp:nvSpPr>
      <dsp:spPr>
        <a:xfrm>
          <a:off x="5055966" y="774923"/>
          <a:ext cx="1874030" cy="1642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 err="1"/>
            <a:t>심화프로젝트랩</a:t>
          </a:r>
          <a:endParaRPr lang="en-US" altLang="ko-KR" sz="1800" b="1" kern="1200" dirty="0"/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(3</a:t>
          </a:r>
          <a:r>
            <a:rPr lang="ko-KR" altLang="en-US" sz="1800" b="1" kern="1200" dirty="0"/>
            <a:t>학년</a:t>
          </a:r>
          <a:r>
            <a:rPr lang="en-US" altLang="ko-KR" sz="1800" b="1" kern="1200" dirty="0"/>
            <a:t>)</a:t>
          </a:r>
          <a:endParaRPr lang="ko-KR" altLang="en-US" sz="1800" b="1" kern="1200" dirty="0"/>
        </a:p>
      </dsp:txBody>
      <dsp:txXfrm>
        <a:off x="5055966" y="774923"/>
        <a:ext cx="1874030" cy="1642698"/>
      </dsp:txXfrm>
    </dsp:sp>
    <dsp:sp modelId="{A9CC5ED0-F5C7-4C2B-A8F1-E690C6B52241}">
      <dsp:nvSpPr>
        <dsp:cNvPr id="0" name=""/>
        <dsp:cNvSpPr/>
      </dsp:nvSpPr>
      <dsp:spPr>
        <a:xfrm>
          <a:off x="6576407" y="1889"/>
          <a:ext cx="353590" cy="353590"/>
        </a:xfrm>
        <a:prstGeom prst="triangle">
          <a:avLst>
            <a:gd name="adj" fmla="val 100000"/>
          </a:avLst>
        </a:prstGeom>
        <a:solidFill>
          <a:schemeClr val="accent4">
            <a:hueOff val="8663077"/>
            <a:satOff val="-39973"/>
            <a:lumOff val="1471"/>
            <a:alphaOff val="0"/>
          </a:schemeClr>
        </a:solidFill>
        <a:ln w="12700" cap="flat" cmpd="sng" algn="ctr">
          <a:solidFill>
            <a:schemeClr val="accent4">
              <a:hueOff val="8663077"/>
              <a:satOff val="-39973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324EB-70F0-44D8-B2C7-CD59BBE4E576}">
      <dsp:nvSpPr>
        <dsp:cNvPr id="0" name=""/>
        <dsp:cNvSpPr/>
      </dsp:nvSpPr>
      <dsp:spPr>
        <a:xfrm rot="5400000">
          <a:off x="7558382" y="-412985"/>
          <a:ext cx="1247484" cy="2075785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21FA5-5FBF-4F2A-850B-DA98E2EC6EBD}">
      <dsp:nvSpPr>
        <dsp:cNvPr id="0" name=""/>
        <dsp:cNvSpPr/>
      </dsp:nvSpPr>
      <dsp:spPr>
        <a:xfrm>
          <a:off x="7350146" y="207226"/>
          <a:ext cx="1874030" cy="1642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종합설계 </a:t>
          </a:r>
          <a:r>
            <a:rPr lang="en-US" altLang="ko-KR" sz="1800" b="1" kern="1200" dirty="0"/>
            <a:t>1, 2</a:t>
          </a: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(4</a:t>
          </a:r>
          <a:r>
            <a:rPr lang="ko-KR" altLang="en-US" sz="1800" b="1" kern="1200" dirty="0"/>
            <a:t>학년</a:t>
          </a:r>
          <a:r>
            <a:rPr lang="en-US" altLang="ko-KR" sz="1800" b="1" kern="1200" dirty="0"/>
            <a:t>)</a:t>
          </a:r>
          <a:endParaRPr lang="ko-KR" altLang="en-US" sz="1800" b="1" kern="1200" dirty="0"/>
        </a:p>
      </dsp:txBody>
      <dsp:txXfrm>
        <a:off x="7350146" y="207226"/>
        <a:ext cx="1874030" cy="16426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81C71-6607-4FB9-9ABF-16EECAD966A9}">
      <dsp:nvSpPr>
        <dsp:cNvPr id="0" name=""/>
        <dsp:cNvSpPr/>
      </dsp:nvSpPr>
      <dsp:spPr>
        <a:xfrm>
          <a:off x="0" y="115827"/>
          <a:ext cx="3685817" cy="4634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 err="1"/>
            <a:t>공개소프트웨어실습</a:t>
          </a:r>
          <a:r>
            <a:rPr lang="en-US" altLang="ko-KR" sz="1800" b="1" kern="1200" dirty="0"/>
            <a:t>(3</a:t>
          </a:r>
          <a:r>
            <a:rPr lang="ko-KR" altLang="en-US" sz="1800" b="1" kern="1200" dirty="0"/>
            <a:t>학년</a:t>
          </a:r>
          <a:r>
            <a:rPr lang="en-US" altLang="ko-KR" sz="1800" b="1" kern="1200" dirty="0"/>
            <a:t>)</a:t>
          </a:r>
          <a:endParaRPr lang="ko-KR" altLang="en-US" sz="1800" b="1" kern="1200" dirty="0"/>
        </a:p>
      </dsp:txBody>
      <dsp:txXfrm>
        <a:off x="22624" y="138451"/>
        <a:ext cx="3640569" cy="418211"/>
      </dsp:txXfrm>
    </dsp:sp>
    <dsp:sp modelId="{66A9D112-187F-414B-87DA-6238B2455BE7}">
      <dsp:nvSpPr>
        <dsp:cNvPr id="0" name=""/>
        <dsp:cNvSpPr/>
      </dsp:nvSpPr>
      <dsp:spPr>
        <a:xfrm>
          <a:off x="0" y="591521"/>
          <a:ext cx="3685817" cy="46345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창업실습 </a:t>
          </a:r>
          <a:r>
            <a:rPr lang="en-US" altLang="ko-KR" sz="1800" b="1" kern="1200" dirty="0"/>
            <a:t>I, II, III, IV(3, 4</a:t>
          </a:r>
          <a:r>
            <a:rPr lang="ko-KR" altLang="en-US" sz="1800" b="1" kern="1200" dirty="0"/>
            <a:t>학년</a:t>
          </a:r>
          <a:r>
            <a:rPr lang="en-US" altLang="ko-KR" sz="1800" b="1" kern="1200" dirty="0"/>
            <a:t>)</a:t>
          </a:r>
          <a:endParaRPr lang="ko-KR" altLang="en-US" sz="1800" b="1" kern="1200" dirty="0"/>
        </a:p>
      </dsp:txBody>
      <dsp:txXfrm>
        <a:off x="22624" y="614145"/>
        <a:ext cx="3640569" cy="418211"/>
      </dsp:txXfrm>
    </dsp:sp>
    <dsp:sp modelId="{2185880A-696E-416E-94B8-4B9A3D67BAF3}">
      <dsp:nvSpPr>
        <dsp:cNvPr id="0" name=""/>
        <dsp:cNvSpPr/>
      </dsp:nvSpPr>
      <dsp:spPr>
        <a:xfrm>
          <a:off x="0" y="1067215"/>
          <a:ext cx="3685817" cy="53678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rgbClr val="7030A0"/>
              </a:solidFill>
            </a:rPr>
            <a:t>24</a:t>
          </a:r>
          <a:r>
            <a:rPr lang="ko-KR" altLang="en-US" sz="1200" b="1" kern="1200" dirty="0">
              <a:solidFill>
                <a:srgbClr val="7030A0"/>
              </a:solidFill>
            </a:rPr>
            <a:t>년도 신설</a:t>
          </a:r>
          <a:endParaRPr lang="en-US" altLang="ko-KR" sz="1200" b="1" kern="1200" dirty="0">
            <a:solidFill>
              <a:srgbClr val="7030A0"/>
            </a:solidFill>
          </a:endParaRPr>
        </a:p>
        <a:p>
          <a:pPr marL="0" lvl="0" indent="0" algn="l" defTabSz="5334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 err="1"/>
            <a:t>실무프로젝트랩</a:t>
          </a:r>
          <a:r>
            <a:rPr lang="ko-KR" altLang="en-US" sz="1800" b="1" kern="1200" dirty="0"/>
            <a:t> </a:t>
          </a:r>
          <a:r>
            <a:rPr lang="en-US" altLang="ko-KR" sz="1800" b="1" kern="1200" dirty="0"/>
            <a:t>1, 2, 3(2~4</a:t>
          </a:r>
          <a:r>
            <a:rPr lang="ko-KR" altLang="en-US" sz="1800" b="1" kern="1200" dirty="0"/>
            <a:t>학년</a:t>
          </a:r>
          <a:r>
            <a:rPr lang="en-US" altLang="ko-KR" sz="1800" b="1" kern="1200" dirty="0"/>
            <a:t>)</a:t>
          </a:r>
          <a:endParaRPr lang="ko-KR" altLang="en-US" sz="1800" b="1" kern="1200" dirty="0"/>
        </a:p>
      </dsp:txBody>
      <dsp:txXfrm>
        <a:off x="26204" y="1093419"/>
        <a:ext cx="3633409" cy="484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2025. 3. 5.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5T08:09:38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1 111,'489'12,"-98"0,1807-7,-1219-7,-536-15,-271 6,57-5,127-12,-52 0,-57 13,-45 4,394-1,-376 14,521-2,-718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5T08:09:41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84,'6114'0,"-5170"0,-559-26,-116 4,129 15,59-3,641-8,-738 20,2857-2,-3194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5T08:09:43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 0,'623'0'0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2025. 3. 5.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D83/AppData/Roaming/PolarisOffice/ETemp/14508_19514240/fImage140006821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B00D997-B3F0-925C-75E3-83AEF5ED62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0456" y="1789875"/>
            <a:ext cx="9144000" cy="2401940"/>
          </a:xfr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lvl1pPr>
              <a:defRPr lang="ko-KR" altLang="en-US" sz="7500" b="1" spc="-30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buFontTx/>
            </a:pPr>
            <a:r>
              <a:rPr lang="ko-KR" altLang="en-US" dirty="0"/>
              <a:t>타이틀을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846E7-8417-A14D-BD9F-353219B16A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042" y="307029"/>
            <a:ext cx="551663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2025. 3. 5.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97AF63-C2DC-56DC-4800-1E4A012A9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4BBCFBAE-28D4-DCEE-964E-F34AEE373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2303" y="2320300"/>
            <a:ext cx="6327394" cy="1940275"/>
          </a:xfr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lvl1pPr algn="ctr">
              <a:lnSpc>
                <a:spcPct val="100000"/>
              </a:lnSpc>
              <a:defRPr lang="ko-KR" altLang="en-US" sz="6000" b="1" spc="-15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25400" dir="13500000">
                    <a:srgbClr val="000000">
                      <a:alpha val="30000"/>
                    </a:srgbClr>
                  </a:innerShdw>
                </a:effectLst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/>
            <a:r>
              <a:rPr lang="ko-KR" altLang="en-US" dirty="0"/>
              <a:t>주차명을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3FB894-AF27-868A-E4EE-1FFE3906C7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042" y="307029"/>
            <a:ext cx="551663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  <a:noFill/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C7909263-83E1-652B-CDF6-3B67ED6527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305" y="882650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6000" rIns="0" bIns="0" anchor="ctr">
            <a:noAutofit/>
          </a:bodyPr>
          <a:lstStyle>
            <a:lvl1pPr>
              <a:defRPr lang="ko-KR" altLang="en-US" sz="36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indent="0" algn="ctr" latinLnBrk="0">
              <a:buFontTx/>
            </a:pPr>
            <a:r>
              <a:rPr lang="ko-KR" altLang="en-US" dirty="0"/>
              <a:t>학습목표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39CB2D-2E84-6ED5-149A-AD9A2AF7B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  <a:noFill/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F9842063-9733-432F-6C93-BF32E7905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60" y="469135"/>
            <a:ext cx="2711133" cy="263149"/>
          </a:xfr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>
            <a:lvl1pPr>
              <a:defRPr lang="ko-KR" altLang="en-US" sz="1900" spc="-14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 latinLnBrk="0">
              <a:buFontTx/>
              <a:tabLst>
                <a:tab pos="2160270" algn="l"/>
              </a:tabLst>
            </a:pPr>
            <a:r>
              <a:rPr lang="ko-KR" altLang="en-US" dirty="0" err="1"/>
              <a:t>차시명을</a:t>
            </a:r>
            <a:r>
              <a:rPr lang="ko-KR" altLang="en-US" dirty="0"/>
              <a:t> 입력하세요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C74DC-D80D-63BE-499F-563FDA784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  <a:noFill/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C7909263-83E1-652B-CDF6-3B67ED6527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305" y="882650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6000" rIns="0" bIns="0" anchor="ctr">
            <a:noAutofit/>
          </a:bodyPr>
          <a:lstStyle>
            <a:lvl1pPr>
              <a:defRPr lang="ko-KR" altLang="en-US" sz="36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indent="0" algn="ctr" latinLnBrk="0">
              <a:buFontTx/>
            </a:pPr>
            <a:r>
              <a:rPr lang="ko-KR" altLang="en-US" dirty="0"/>
              <a:t>학습정리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91B4F4-FDC1-068A-5691-22CC8711D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E2473B0F-C8CF-277D-8BF6-49ECFA3D5F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755" y="578485"/>
            <a:ext cx="1195197" cy="318549"/>
          </a:xfrm>
          <a:noFill/>
        </p:spPr>
        <p:txBody>
          <a:bodyPr vert="horz" wrap="square" lIns="0" tIns="0" rIns="0" bIns="0" anchor="t">
            <a:spAutoFit/>
          </a:bodyPr>
          <a:lstStyle>
            <a:lvl1pPr>
              <a:defRPr lang="ko-KR" altLang="en-US" sz="2300" b="1" spc="-14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 latinLnBrk="0">
              <a:buFontTx/>
            </a:pPr>
            <a:r>
              <a:rPr lang="ko-KR" altLang="en-US" dirty="0"/>
              <a:t>출처표기</a:t>
            </a:r>
          </a:p>
        </p:txBody>
      </p:sp>
      <p:pic>
        <p:nvPicPr>
          <p:cNvPr id="8" name="그림 245" descr="C:/Users/D83/AppData/Roaming/PolarisOffice/ETemp/14508_19514240/fImage11323445436.emf">
            <a:extLst>
              <a:ext uri="{FF2B5EF4-FFF2-40B4-BE49-F238E27FC236}">
                <a16:creationId xmlns:a16="http://schemas.microsoft.com/office/drawing/2014/main" id="{A9D1E5EF-EA9B-53D9-0850-73F870E9C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5" y="554355"/>
            <a:ext cx="363855" cy="32829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189AE9-167C-DB4B-29A4-162E3E072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2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D83/AppData/Roaming/PolarisOffice/ETemp/14508_19514240/fImage140006821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B00D997-B3F0-925C-75E3-83AEF5ED62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0456" y="1886934"/>
            <a:ext cx="9144000" cy="1247777"/>
          </a:xfr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lvl1pPr>
              <a:defRPr lang="ko-KR" altLang="en-US" sz="7500" b="1" spc="-30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buFontTx/>
            </a:pPr>
            <a:r>
              <a:rPr lang="ko-KR" altLang="en-US" dirty="0"/>
              <a:t>감사합니다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AFA7BE-C07A-B86C-7C0B-588F1541A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042" y="307029"/>
            <a:ext cx="551663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2025. 3. 5.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2025. 3. 5.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2025. 3. 5.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70" r:id="rId4"/>
    <p:sldLayoutId id="2147484571" r:id="rId5"/>
    <p:sldLayoutId id="2147484572" r:id="rId6"/>
    <p:sldLayoutId id="2147484573" r:id="rId7"/>
    <p:sldLayoutId id="2147484564" r:id="rId8"/>
    <p:sldLayoutId id="2147484565" r:id="rId9"/>
    <p:sldLayoutId id="2147484566" r:id="rId10"/>
    <p:sldLayoutId id="2147484567" r:id="rId11"/>
    <p:sldLayoutId id="214748456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tcoding@cnu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EqX0Gish_o" TargetMode="External"/><Relationship Id="rId2" Type="http://schemas.openxmlformats.org/officeDocument/2006/relationships/hyperlink" Target="https://cnuswaiproject.wixsite.com/2024-1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jn4amtMVG2U" TargetMode="External"/><Relationship Id="rId4" Type="http://schemas.openxmlformats.org/officeDocument/2006/relationships/hyperlink" Target="https://cnuswaiproject.wixsite.com/2024-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the-25-1/shared_invite/zt-30qmfbxpg-U~O7LIdXg1XXjUso_HN6Yg" TargetMode="External"/><Relationship Id="rId2" Type="http://schemas.openxmlformats.org/officeDocument/2006/relationships/hyperlink" Target="https://join.slack.com/t/slack-p0a4877/shared_invite/zt-2o10y6hra-53H7lu77sAM7FX9u9aq~gQ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dutech-lab.tistory.com/32" TargetMode="External"/><Relationship Id="rId5" Type="http://schemas.openxmlformats.org/officeDocument/2006/relationships/hyperlink" Target="https://growingsaja.tistory.com/654" TargetMode="External"/><Relationship Id="rId4" Type="http://schemas.openxmlformats.org/officeDocument/2006/relationships/hyperlink" Target="https://www.figma.com/educatio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ainyzine.com/ko/article/how-to-install-latest-version-of-git-on-macos/" TargetMode="External"/><Relationship Id="rId5" Type="http://schemas.openxmlformats.org/officeDocument/2006/relationships/hyperlink" Target="https://whalec.io/git/git-git-%EC%84%A4%EC%B9%98%ED%95%98%EA%B8%B0-windows/" TargetMode="Externa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dart.dev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flutter.dev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eloper.android.com/studio" TargetMode="Externa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mputer.cnu.ac.kr/computer/notice/project.do?mode=view&amp;articleNo=540141&amp;article.offset=0&amp;articleLimit=1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ites.google.com/g.cnu.ac.kr/nhn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customXml" Target="../ink/ink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0219252-B529-E52E-8407-66A09BDF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456" y="1855358"/>
            <a:ext cx="9144000" cy="1132361"/>
          </a:xfrm>
        </p:spPr>
        <p:txBody>
          <a:bodyPr/>
          <a:lstStyle/>
          <a:p>
            <a:r>
              <a:rPr lang="ko-KR" altLang="en-US" dirty="0" err="1"/>
              <a:t>기초프로젝트랩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38C0B-813D-9407-EEB8-1E07363CD73E}"/>
              </a:ext>
            </a:extLst>
          </p:cNvPr>
          <p:cNvSpPr txBox="1"/>
          <p:nvPr/>
        </p:nvSpPr>
        <p:spPr>
          <a:xfrm>
            <a:off x="1308424" y="4707924"/>
            <a:ext cx="3302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25</a:t>
            </a:r>
            <a:r>
              <a:rPr lang="ko-KR" altLang="en-US" b="1" dirty="0"/>
              <a:t>년도 </a:t>
            </a:r>
            <a:r>
              <a:rPr lang="en-US" altLang="ko-KR" b="1" dirty="0"/>
              <a:t>1</a:t>
            </a:r>
            <a:r>
              <a:rPr lang="ko-KR" altLang="en-US" b="1" dirty="0"/>
              <a:t>학기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김도헌</a:t>
            </a:r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artcoding@cnu.ac.kr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텍스트 상자 314"/>
          <p:cNvSpPr txBox="1">
            <a:spLocks/>
          </p:cNvSpPr>
          <p:nvPr/>
        </p:nvSpPr>
        <p:spPr>
          <a:xfrm>
            <a:off x="343775" y="1237631"/>
            <a:ext cx="10653343" cy="450745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7030A0"/>
                </a:solidFill>
                <a:latin typeface="맑은 고딕" charset="0"/>
                <a:ea typeface="맑은 고딕" charset="0"/>
              </a:rPr>
              <a:t>Design Thinking Methodology, Figma UI/UX Design, Mobile App Development using Flutter</a:t>
            </a:r>
          </a:p>
          <a:p>
            <a:pPr marL="285750" indent="-285750" algn="l" defTabSz="914400" rtl="0" eaLnBrk="1" latinLnBrk="0" hangingPunct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문제 발견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공감 과정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),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문제 정의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아이디어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프로토타입 만들기 및 테스트 등의 소프트웨어 개발 프로세스와 디자인 </a:t>
            </a:r>
            <a:r>
              <a:rPr lang="ko-KR" altLang="en-US" sz="1600" b="0" dirty="0" err="1">
                <a:latin typeface="맑은 고딕" charset="0"/>
                <a:ea typeface="맑은 고딕" charset="0"/>
              </a:rPr>
              <a:t>씽킹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 프로세스를 따라 개발할 수 있다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. </a:t>
            </a:r>
          </a:p>
          <a:p>
            <a:pPr marL="285750" indent="-285750" algn="l" defTabSz="914400" rtl="0" eaLnBrk="1" latinLnBrk="0" hangingPunct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주어진 문제에 대한 목표 고객을 찾을 수 있다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.</a:t>
            </a:r>
          </a:p>
          <a:p>
            <a:pPr marL="285750" indent="-285750" algn="l" defTabSz="914400" rtl="0" eaLnBrk="1" latinLnBrk="0" hangingPunct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목표 고객으로부터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인터뷰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관찰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현장 체험 등의 수단을 통해서 고객의 니즈를 끌어낼 수 있다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.</a:t>
            </a:r>
          </a:p>
          <a:p>
            <a:pPr marL="285750" indent="-285750" algn="l" defTabSz="914400" rtl="0" eaLnBrk="1" latinLnBrk="0" hangingPunct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고객의 니즈로부터 진짜 문제를 정의할 수 있다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.</a:t>
            </a:r>
          </a:p>
          <a:p>
            <a:pPr marL="285750" indent="-285750" algn="l" defTabSz="914400" rtl="0" eaLnBrk="1" latinLnBrk="0" hangingPunct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문제 정의로부터 팀 작업을 통해 아이디어들에 대한 발산 수렴 과정을 거쳐 컨셉을 끌어낼 수 있다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.</a:t>
            </a:r>
          </a:p>
          <a:p>
            <a:pPr marL="285750" indent="-285750" algn="l" defTabSz="914400" rtl="0" eaLnBrk="1" latinLnBrk="0" hangingPunct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컨셉을 실현해볼 수 있는 프로토타입을 만들고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테스트 하는 과정을 목표 고객의 피드백을 통해서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계속적인 프로토타입 개선을 해 나갈 수 있다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.</a:t>
            </a:r>
            <a:endParaRPr lang="ko-KR" altLang="en-US" sz="1600" b="0" dirty="0">
              <a:latin typeface="맑은 고딕" charset="0"/>
              <a:ea typeface="맑은 고딕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7C8D432-9CF1-D67C-AEE3-3C199B6B4314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교과목표</a:t>
            </a:r>
          </a:p>
        </p:txBody>
      </p:sp>
    </p:spTree>
    <p:extLst>
      <p:ext uri="{BB962C8B-B14F-4D97-AF65-F5344CB8AC3E}">
        <p14:creationId xmlns:p14="http://schemas.microsoft.com/office/powerpoint/2010/main" val="383923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8ED5556-105A-4A86-8106-1ABC0271364C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주차별강의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382E74-064D-2EA5-1495-C291A5FD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20" y="0"/>
            <a:ext cx="6204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4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1E1184-4287-1100-1A88-871F05FDBCC0}"/>
              </a:ext>
            </a:extLst>
          </p:cNvPr>
          <p:cNvSpPr txBox="1"/>
          <p:nvPr/>
        </p:nvSpPr>
        <p:spPr>
          <a:xfrm>
            <a:off x="442629" y="1609374"/>
            <a:ext cx="562205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수강인원 </a:t>
            </a:r>
            <a:r>
              <a:rPr lang="en-US" altLang="ko-KR" dirty="0">
                <a:latin typeface="+mn-ea"/>
              </a:rPr>
              <a:t>: 59</a:t>
            </a:r>
            <a:r>
              <a:rPr lang="ko-KR" altLang="en-US" dirty="0">
                <a:latin typeface="+mn-ea"/>
              </a:rPr>
              <a:t>명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멘토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팀당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명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팀 구성 </a:t>
            </a:r>
            <a:r>
              <a:rPr lang="en-US" altLang="ko-KR" dirty="0">
                <a:latin typeface="+mn-ea"/>
              </a:rPr>
              <a:t>: 4~6</a:t>
            </a:r>
            <a:r>
              <a:rPr lang="ko-KR" altLang="en-US" dirty="0">
                <a:latin typeface="+mn-ea"/>
              </a:rPr>
              <a:t>명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12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개 팀 구성 예상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  <a:sym typeface="Wingdings" panose="05000000000000000000" pitchFamily="2" charset="2"/>
              </a:rPr>
              <a:t>멘토링은 최종발표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(6/4)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전까지 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1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회 완료되어야 함</a:t>
            </a:r>
            <a:endParaRPr lang="en-US" altLang="ko-KR" b="1" dirty="0">
              <a:latin typeface="+mn-ea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온라인 멘토링</a:t>
            </a:r>
            <a:endParaRPr lang="en-US" altLang="ko-KR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835FAC4-3007-3BC3-800D-F31FCCD510C9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멘토링</a:t>
            </a:r>
          </a:p>
        </p:txBody>
      </p:sp>
    </p:spTree>
    <p:extLst>
      <p:ext uri="{BB962C8B-B14F-4D97-AF65-F5344CB8AC3E}">
        <p14:creationId xmlns:p14="http://schemas.microsoft.com/office/powerpoint/2010/main" val="248376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텍스트 상자 314"/>
          <p:cNvSpPr txBox="1">
            <a:spLocks/>
          </p:cNvSpPr>
          <p:nvPr/>
        </p:nvSpPr>
        <p:spPr>
          <a:xfrm>
            <a:off x="343775" y="1429454"/>
            <a:ext cx="11047314" cy="377827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+mn-ea"/>
              </a:rPr>
              <a:t>프로젝트 수행 과정 및 결과물 </a:t>
            </a:r>
            <a:r>
              <a:rPr kumimoji="1" lang="en-US" altLang="ko-KR" b="1" dirty="0">
                <a:latin typeface="+mn-ea"/>
              </a:rPr>
              <a:t>(60%)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+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 err="1">
                <a:latin typeface="+mn-ea"/>
              </a:rPr>
              <a:t>프로젝트페어</a:t>
            </a:r>
            <a:r>
              <a:rPr kumimoji="1" lang="en-US" altLang="ko-KR" dirty="0">
                <a:latin typeface="+mn-ea"/>
              </a:rPr>
              <a:t>) </a:t>
            </a:r>
            <a:r>
              <a:rPr kumimoji="1" lang="ko-KR" altLang="en-US" u="sng" dirty="0">
                <a:latin typeface="+mn-ea"/>
              </a:rPr>
              <a:t>주니어 창의작품 본선발표 또는 입상 가점 </a:t>
            </a:r>
            <a:endParaRPr kumimoji="1" lang="en-US" altLang="ko-KR" u="sng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+mn-ea"/>
              </a:rPr>
              <a:t>결과물의 창의성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결과물의 유용성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결과물의 완성도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수업 시간 강의 내용이 반영 되었는지</a:t>
            </a:r>
            <a:r>
              <a:rPr kumimoji="1" lang="en-US" altLang="ko-KR" dirty="0">
                <a:latin typeface="+mn-ea"/>
              </a:rPr>
              <a:t>?)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+mn-ea"/>
              </a:rPr>
              <a:t>주제발표 </a:t>
            </a:r>
            <a:r>
              <a:rPr kumimoji="1" lang="en-US" altLang="ko-KR" dirty="0">
                <a:latin typeface="+mn-ea"/>
              </a:rPr>
              <a:t>25% (</a:t>
            </a:r>
            <a:r>
              <a:rPr kumimoji="1" lang="ko-KR" altLang="en-US" dirty="0">
                <a:latin typeface="+mn-ea"/>
              </a:rPr>
              <a:t>교수평가 </a:t>
            </a:r>
            <a:r>
              <a:rPr kumimoji="1" lang="en-US" altLang="ko-KR" dirty="0">
                <a:latin typeface="+mn-ea"/>
              </a:rPr>
              <a:t>50%, </a:t>
            </a:r>
            <a:r>
              <a:rPr kumimoji="1" lang="ko-KR" altLang="en-US" dirty="0">
                <a:latin typeface="+mn-ea"/>
              </a:rPr>
              <a:t>학생평가 </a:t>
            </a:r>
            <a:r>
              <a:rPr kumimoji="1" lang="en-US" altLang="ko-KR" dirty="0">
                <a:latin typeface="+mn-ea"/>
              </a:rPr>
              <a:t>50%)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+mn-ea"/>
              </a:rPr>
              <a:t>최종발표 </a:t>
            </a:r>
            <a:r>
              <a:rPr kumimoji="1" lang="en-US" altLang="ko-KR">
                <a:latin typeface="+mn-ea"/>
              </a:rPr>
              <a:t>35%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교수평가 </a:t>
            </a:r>
            <a:r>
              <a:rPr kumimoji="1" lang="en-US" altLang="ko-KR" dirty="0">
                <a:latin typeface="+mn-ea"/>
              </a:rPr>
              <a:t>50%, </a:t>
            </a:r>
            <a:r>
              <a:rPr kumimoji="1" lang="ko-KR" altLang="en-US" dirty="0">
                <a:latin typeface="+mn-ea"/>
              </a:rPr>
              <a:t>학생평가 </a:t>
            </a:r>
            <a:r>
              <a:rPr kumimoji="1" lang="en-US" altLang="ko-KR" dirty="0">
                <a:latin typeface="+mn-ea"/>
              </a:rPr>
              <a:t>50%)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+mn-ea"/>
              </a:rPr>
              <a:t>참여도 </a:t>
            </a:r>
            <a:r>
              <a:rPr kumimoji="1" lang="en-US" altLang="ko-KR" b="1" dirty="0">
                <a:latin typeface="+mn-ea"/>
              </a:rPr>
              <a:t>(30% : </a:t>
            </a:r>
            <a:r>
              <a:rPr kumimoji="1" lang="ko-KR" altLang="en-US" b="1" dirty="0">
                <a:latin typeface="+mn-ea"/>
              </a:rPr>
              <a:t>학생 </a:t>
            </a:r>
            <a:r>
              <a:rPr kumimoji="1" lang="en-US" altLang="ko-KR" b="1" dirty="0">
                <a:latin typeface="+mn-ea"/>
              </a:rPr>
              <a:t>100%)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+mn-ea"/>
              </a:rPr>
              <a:t>팀원 상호평가 </a:t>
            </a:r>
            <a:r>
              <a:rPr kumimoji="1" lang="en-US" altLang="ko-KR" dirty="0">
                <a:latin typeface="+mn-ea"/>
              </a:rPr>
              <a:t>15% </a:t>
            </a:r>
            <a:r>
              <a:rPr kumimoji="1" lang="ko-KR" altLang="en-US" dirty="0">
                <a:latin typeface="+mn-ea"/>
              </a:rPr>
              <a:t>최종발표 </a:t>
            </a:r>
            <a:r>
              <a:rPr kumimoji="1" lang="en-US" altLang="ko-KR" dirty="0">
                <a:latin typeface="+mn-ea"/>
              </a:rPr>
              <a:t>(100, 95, 90, 85, 80, 75, 70, 65, 60)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+mn-ea"/>
              </a:rPr>
              <a:t>과제 </a:t>
            </a:r>
            <a:r>
              <a:rPr kumimoji="1" lang="en-US" altLang="ko-KR" dirty="0">
                <a:latin typeface="+mn-ea"/>
              </a:rPr>
              <a:t>10%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+mn-ea"/>
              </a:rPr>
              <a:t>활동보고서 </a:t>
            </a:r>
            <a:r>
              <a:rPr kumimoji="1" lang="en-US" altLang="ko-KR" dirty="0">
                <a:latin typeface="+mn-ea"/>
              </a:rPr>
              <a:t>5%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+mn-ea"/>
              </a:rPr>
              <a:t>출석 </a:t>
            </a:r>
            <a:r>
              <a:rPr kumimoji="1" lang="en-US" altLang="ko-KR" b="1" dirty="0">
                <a:latin typeface="+mn-ea"/>
              </a:rPr>
              <a:t>(10%)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84E961-ACB6-BB3F-FECA-93E7548DC798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평가방법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0E235-A98F-6087-2473-0637431D8556}"/>
              </a:ext>
            </a:extLst>
          </p:cNvPr>
          <p:cNvSpPr txBox="1"/>
          <p:nvPr/>
        </p:nvSpPr>
        <p:spPr>
          <a:xfrm>
            <a:off x="8285369" y="2722335"/>
            <a:ext cx="2358264" cy="3362780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학점기준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       A+ &gt;= 95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95 &gt; A0 &gt;= 90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90 &gt; B+ &gt;= 85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85 &gt; B0 &gt;= 80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80 &gt; C+ &gt;= 75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75 &gt; C0 &gt;= 70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65 &gt; D+</a:t>
            </a:r>
          </a:p>
        </p:txBody>
      </p:sp>
    </p:spTree>
    <p:extLst>
      <p:ext uri="{BB962C8B-B14F-4D97-AF65-F5344CB8AC3E}">
        <p14:creationId xmlns:p14="http://schemas.microsoft.com/office/powerpoint/2010/main" val="321643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텍스트 상자 314"/>
          <p:cNvSpPr txBox="1">
            <a:spLocks/>
          </p:cNvSpPr>
          <p:nvPr/>
        </p:nvSpPr>
        <p:spPr>
          <a:xfrm>
            <a:off x="343776" y="1332111"/>
            <a:ext cx="11413678" cy="46092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1" lang="ko-KR" altLang="en-US" b="1" dirty="0">
                <a:latin typeface="+mn-ea"/>
              </a:rPr>
              <a:t>주니어 창의작품 대회</a:t>
            </a:r>
            <a:endParaRPr kumimoji="1" lang="en-US" altLang="ko-KR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1~2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학년 학생 대상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창의작품경진대회 출품 시 주니어 세션에 제출 필수</a:t>
            </a:r>
            <a:endParaRPr lang="en-US" altLang="ko-KR" sz="18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대회 규정상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1, 2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학년만 제출할 수 있음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(3, 4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학년 학생은 팀 지원 바람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팀 구성은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3, 4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학년만으로 구성할 수 없음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1" i="0" dirty="0">
                <a:solidFill>
                  <a:srgbClr val="000000"/>
                </a:solidFill>
                <a:effectLst/>
                <a:latin typeface="+mn-ea"/>
              </a:rPr>
              <a:t>한 팀에서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1, 2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학년 학생이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명 이상 되도록 구성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3, 4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학년 학생들은 균등하게 되도록 구성필요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1" lang="ko-KR" altLang="en-US" b="1" dirty="0">
                <a:latin typeface="+mn-ea"/>
              </a:rPr>
              <a:t>제출 서류</a:t>
            </a:r>
            <a:r>
              <a:rPr kumimoji="1" lang="en-US" altLang="ko-KR" b="1" dirty="0">
                <a:latin typeface="+mn-ea"/>
              </a:rPr>
              <a:t>(</a:t>
            </a:r>
            <a:r>
              <a:rPr kumimoji="1" lang="ko-KR" altLang="en-US" b="1" dirty="0" err="1">
                <a:latin typeface="+mn-ea"/>
              </a:rPr>
              <a:t>사캠</a:t>
            </a:r>
            <a:r>
              <a:rPr kumimoji="1" lang="ko-KR" altLang="en-US" b="1" dirty="0">
                <a:latin typeface="+mn-ea"/>
              </a:rPr>
              <a:t> 자료실에 업로드</a:t>
            </a:r>
            <a:r>
              <a:rPr kumimoji="1" lang="en-US" altLang="ko-KR" b="1" dirty="0">
                <a:latin typeface="+mn-ea"/>
              </a:rPr>
              <a:t>) – </a:t>
            </a:r>
            <a:r>
              <a:rPr kumimoji="1" lang="ko-KR" altLang="en-US" b="1" dirty="0">
                <a:solidFill>
                  <a:srgbClr val="FF0000"/>
                </a:solidFill>
                <a:latin typeface="+mn-ea"/>
              </a:rPr>
              <a:t>원본제출</a:t>
            </a:r>
            <a:r>
              <a:rPr kumimoji="1" lang="en-US" altLang="ko-KR" b="1" dirty="0">
                <a:solidFill>
                  <a:srgbClr val="FF0000"/>
                </a:solidFill>
                <a:latin typeface="+mn-ea"/>
              </a:rPr>
              <a:t>(HWP), </a:t>
            </a:r>
            <a:r>
              <a:rPr kumimoji="1" lang="en-US" altLang="ko-KR" b="1" dirty="0">
                <a:solidFill>
                  <a:srgbClr val="7030A0"/>
                </a:solidFill>
                <a:latin typeface="+mn-ea"/>
              </a:rPr>
              <a:t>PDF</a:t>
            </a:r>
            <a:r>
              <a:rPr kumimoji="1" lang="ko-KR" altLang="en-US" b="1" dirty="0">
                <a:solidFill>
                  <a:srgbClr val="7030A0"/>
                </a:solidFill>
                <a:latin typeface="+mn-ea"/>
              </a:rPr>
              <a:t>또는 다른 포맷의 파일은 안됨</a:t>
            </a:r>
            <a:r>
              <a:rPr kumimoji="1" lang="en-US" altLang="ko-KR" b="1" dirty="0">
                <a:solidFill>
                  <a:srgbClr val="7030A0"/>
                </a:solidFill>
                <a:latin typeface="+mn-ea"/>
              </a:rPr>
              <a:t>!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 err="1">
                <a:solidFill>
                  <a:srgbClr val="000000"/>
                </a:solidFill>
                <a:latin typeface="+mn-ea"/>
              </a:rPr>
              <a:t>산학협력프로젝트신청서식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주제 발표 전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) – </a:t>
            </a:r>
            <a:r>
              <a:rPr kumimoji="1" lang="ko-KR" altLang="en-US" dirty="0" err="1">
                <a:solidFill>
                  <a:srgbClr val="000000"/>
                </a:solidFill>
                <a:latin typeface="+mn-ea"/>
              </a:rPr>
              <a:t>사캠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통해서 별도로 기한 안내 예정</a:t>
            </a:r>
            <a:endParaRPr kumimoji="1"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dirty="0" err="1">
                <a:solidFill>
                  <a:srgbClr val="000000"/>
                </a:solidFill>
                <a:latin typeface="+mn-ea"/>
              </a:rPr>
              <a:t>산학협력프로젝트결과보고서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최종결과발표 후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) – </a:t>
            </a:r>
            <a:r>
              <a:rPr kumimoji="1" lang="ko-KR" altLang="en-US" dirty="0" err="1">
                <a:solidFill>
                  <a:srgbClr val="000000"/>
                </a:solidFill>
                <a:latin typeface="+mn-ea"/>
              </a:rPr>
              <a:t>사캠</a:t>
            </a:r>
            <a:r>
              <a:rPr kumimoji="1" lang="ko-KR" altLang="en-US">
                <a:solidFill>
                  <a:srgbClr val="000000"/>
                </a:solidFill>
                <a:latin typeface="+mn-ea"/>
              </a:rPr>
              <a:t> 통해서 별도로 기한 안내 예정</a:t>
            </a:r>
            <a:endParaRPr kumimoji="1" lang="en-US" altLang="ko-KR" dirty="0">
              <a:solidFill>
                <a:srgbClr val="00000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b="0" i="0" dirty="0">
                <a:solidFill>
                  <a:srgbClr val="000000"/>
                </a:solidFill>
                <a:effectLst/>
                <a:latin typeface="+mn-ea"/>
              </a:rPr>
              <a:t>활동보고서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+mn-ea"/>
              </a:rPr>
              <a:t>(4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+mn-ea"/>
              </a:rPr>
              <a:t>회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b="0" i="0" dirty="0">
                <a:solidFill>
                  <a:srgbClr val="000000"/>
                </a:solidFill>
                <a:effectLst/>
                <a:latin typeface="+mn-ea"/>
              </a:rPr>
              <a:t>최종발표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+mn-ea"/>
              </a:rPr>
              <a:t>PPT (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+mn-ea"/>
              </a:rPr>
              <a:t>소스코드는 </a:t>
            </a:r>
            <a:r>
              <a:rPr kumimoji="1" lang="en-US" altLang="ko-KR" b="0" i="0" dirty="0" err="1">
                <a:solidFill>
                  <a:srgbClr val="000000"/>
                </a:solidFill>
                <a:effectLst/>
                <a:latin typeface="+mn-ea"/>
              </a:rPr>
              <a:t>Github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repository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에 업로드할 것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, organization repo</a:t>
            </a:r>
            <a:r>
              <a:rPr kumimoji="1" lang="ko-KR" altLang="en-US" dirty="0">
                <a:solidFill>
                  <a:srgbClr val="000000"/>
                </a:solidFill>
                <a:latin typeface="+mn-ea"/>
              </a:rPr>
              <a:t> 권장</a:t>
            </a:r>
            <a:r>
              <a:rPr kumimoji="1"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b="0" i="0" dirty="0">
                <a:solidFill>
                  <a:srgbClr val="0070C0"/>
                </a:solidFill>
                <a:effectLst/>
                <a:latin typeface="+mn-ea"/>
              </a:rPr>
              <a:t>주제발표</a:t>
            </a:r>
            <a:r>
              <a:rPr kumimoji="1" lang="en-US" altLang="ko-KR" b="0" i="0" dirty="0">
                <a:solidFill>
                  <a:srgbClr val="0070C0"/>
                </a:solidFill>
                <a:effectLst/>
                <a:latin typeface="+mn-ea"/>
              </a:rPr>
              <a:t>PPT, </a:t>
            </a:r>
            <a:r>
              <a:rPr kumimoji="1" lang="ko-KR" altLang="en-US" dirty="0">
                <a:solidFill>
                  <a:srgbClr val="0070C0"/>
                </a:solidFill>
                <a:latin typeface="+mn-ea"/>
              </a:rPr>
              <a:t>최종발표</a:t>
            </a:r>
            <a:r>
              <a:rPr kumimoji="1" lang="en-US" altLang="ko-KR" dirty="0">
                <a:solidFill>
                  <a:srgbClr val="0070C0"/>
                </a:solidFill>
                <a:latin typeface="+mn-ea"/>
              </a:rPr>
              <a:t>PPT, </a:t>
            </a:r>
            <a:r>
              <a:rPr kumimoji="1" lang="ko-KR" altLang="en-US" dirty="0">
                <a:solidFill>
                  <a:srgbClr val="0070C0"/>
                </a:solidFill>
                <a:latin typeface="+mn-ea"/>
              </a:rPr>
              <a:t>활동보고서</a:t>
            </a:r>
            <a:r>
              <a:rPr kumimoji="1" lang="en-US" altLang="ko-KR" dirty="0">
                <a:solidFill>
                  <a:srgbClr val="0070C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70C0"/>
                </a:solidFill>
                <a:latin typeface="+mn-ea"/>
              </a:rPr>
              <a:t>결과보고서</a:t>
            </a:r>
            <a:r>
              <a:rPr kumimoji="1" lang="en-US" altLang="ko-KR" dirty="0">
                <a:solidFill>
                  <a:srgbClr val="0070C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70C0"/>
                </a:solidFill>
                <a:latin typeface="+mn-ea"/>
              </a:rPr>
              <a:t>신청서식</a:t>
            </a:r>
            <a:r>
              <a:rPr kumimoji="1" lang="en-US" altLang="ko-KR" dirty="0">
                <a:solidFill>
                  <a:srgbClr val="0070C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70C0"/>
                </a:solidFill>
                <a:latin typeface="+mn-ea"/>
              </a:rPr>
              <a:t>출품 포스터 예시 </a:t>
            </a:r>
            <a:r>
              <a:rPr kumimoji="1" lang="en-US" altLang="ko-KR" dirty="0">
                <a:solidFill>
                  <a:srgbClr val="0070C0"/>
                </a:solidFill>
                <a:latin typeface="+mn-ea"/>
              </a:rPr>
              <a:t>Review</a:t>
            </a:r>
            <a:endParaRPr lang="en-US" altLang="ko-KR" b="0" i="0" dirty="0">
              <a:solidFill>
                <a:srgbClr val="0070C0"/>
              </a:solidFill>
              <a:effectLst/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AC0A0-3C59-E269-9A2C-FA46721894CA}"/>
              </a:ext>
            </a:extLst>
          </p:cNvPr>
          <p:cNvSpPr txBox="1"/>
          <p:nvPr/>
        </p:nvSpPr>
        <p:spPr>
          <a:xfrm>
            <a:off x="563378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32F6931C-CCD9-5247-A3D0-5106271A57F1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평가방법</a:t>
            </a:r>
          </a:p>
        </p:txBody>
      </p:sp>
    </p:spTree>
    <p:extLst>
      <p:ext uri="{BB962C8B-B14F-4D97-AF65-F5344CB8AC3E}">
        <p14:creationId xmlns:p14="http://schemas.microsoft.com/office/powerpoint/2010/main" val="250654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96079E-852F-B482-ECE5-334BE90879E8}"/>
              </a:ext>
            </a:extLst>
          </p:cNvPr>
          <p:cNvSpPr txBox="1"/>
          <p:nvPr/>
        </p:nvSpPr>
        <p:spPr>
          <a:xfrm>
            <a:off x="343774" y="1922161"/>
            <a:ext cx="8256529" cy="33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linkClick r:id="rId2"/>
              </a:rPr>
              <a:t>https://cnuswaiproject.wixsite.com/2024-1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https://www.youtube.com/watch?v=7EqX0Gish_o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프로젝트페어</a:t>
            </a:r>
            <a:r>
              <a:rPr lang="ko-KR" altLang="en-US" dirty="0"/>
              <a:t> 대상</a:t>
            </a:r>
            <a:r>
              <a:rPr lang="en-US" altLang="ko-KR" dirty="0"/>
              <a:t>(</a:t>
            </a:r>
            <a:r>
              <a:rPr lang="ko-KR" altLang="en-US" dirty="0" err="1"/>
              <a:t>기가막히조</a:t>
            </a:r>
            <a:r>
              <a:rPr lang="en-US" altLang="ko-KR" dirty="0"/>
              <a:t>, </a:t>
            </a:r>
            <a:r>
              <a:rPr lang="ko-KR" altLang="en-US" dirty="0"/>
              <a:t>소감</a:t>
            </a:r>
            <a:r>
              <a:rPr lang="en-US" altLang="ko-KR" dirty="0"/>
              <a:t>(</a:t>
            </a:r>
            <a:r>
              <a:rPr lang="ko-KR" altLang="en-US" dirty="0"/>
              <a:t>소중한 나만의 감정일기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4"/>
              </a:rPr>
              <a:t>https://cnuswaiproject.wixsite.com/2024-2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5"/>
              </a:rPr>
              <a:t>https://www.youtube.com/watch?v=jn4amtMVG2U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창의축전 대상</a:t>
            </a:r>
            <a:r>
              <a:rPr lang="en-US" altLang="ko-KR" dirty="0"/>
              <a:t>(</a:t>
            </a:r>
            <a:r>
              <a:rPr lang="ko-KR" altLang="en-US" dirty="0" err="1"/>
              <a:t>셋둘하나</a:t>
            </a:r>
            <a:r>
              <a:rPr lang="en-US" altLang="ko-KR" dirty="0"/>
              <a:t>!, </a:t>
            </a:r>
            <a:r>
              <a:rPr lang="en-US" altLang="ko-KR" dirty="0" err="1"/>
              <a:t>Readif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E4BAE61-B248-B59D-60E8-A72F16CA6020}"/>
              </a:ext>
            </a:extLst>
          </p:cNvPr>
          <p:cNvSpPr txBox="1">
            <a:spLocks/>
          </p:cNvSpPr>
          <p:nvPr/>
        </p:nvSpPr>
        <p:spPr>
          <a:xfrm>
            <a:off x="343775" y="413092"/>
            <a:ext cx="3585674" cy="1119145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/>
              <a:t>프로젝트페어</a:t>
            </a:r>
            <a:br>
              <a:rPr lang="en-US" altLang="ko-KR" dirty="0"/>
            </a:br>
            <a:r>
              <a:rPr lang="ko-KR" altLang="en-US" dirty="0" err="1"/>
              <a:t>창의축전출품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41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0A64-4935-6E48-2891-BB68FA754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44C0434-D69B-EA70-F51D-A2C803DD5A3C}"/>
              </a:ext>
            </a:extLst>
          </p:cNvPr>
          <p:cNvSpPr txBox="1">
            <a:spLocks/>
          </p:cNvSpPr>
          <p:nvPr/>
        </p:nvSpPr>
        <p:spPr>
          <a:xfrm>
            <a:off x="343775" y="413092"/>
            <a:ext cx="3585674" cy="1119145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/>
              <a:t>프로젝트페어</a:t>
            </a:r>
            <a:br>
              <a:rPr lang="en-US" altLang="ko-KR" dirty="0"/>
            </a:br>
            <a:r>
              <a:rPr lang="ko-KR" altLang="en-US" dirty="0" err="1"/>
              <a:t>창의축전출품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E0BC66-CE9A-0FC1-75FE-1F63EA6C2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5" y="1657147"/>
            <a:ext cx="3795985" cy="50807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5AB0EE-237C-FB11-D47F-7C65A4D0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372" y="1649626"/>
            <a:ext cx="3590138" cy="5073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B3624F-B7F4-ACD5-4931-BD4D12B53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122" y="1649626"/>
            <a:ext cx="3583953" cy="5080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4868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B653E-36F2-DB9B-44F0-749504A840FD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Slack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76531-6AA6-30D3-F83A-D197DD17001C}"/>
              </a:ext>
            </a:extLst>
          </p:cNvPr>
          <p:cNvSpPr txBox="1"/>
          <p:nvPr/>
        </p:nvSpPr>
        <p:spPr>
          <a:xfrm>
            <a:off x="343774" y="1709521"/>
            <a:ext cx="11049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코드 공유</a:t>
            </a:r>
            <a:r>
              <a:rPr lang="en-US" altLang="ko-KR" dirty="0"/>
              <a:t>, </a:t>
            </a:r>
            <a:r>
              <a:rPr lang="ko-KR" altLang="en-US" dirty="0"/>
              <a:t>멘토링 등을 위해 아래 </a:t>
            </a:r>
            <a:r>
              <a:rPr lang="ko-KR" altLang="en-US" dirty="0" err="1"/>
              <a:t>슬랙에</a:t>
            </a:r>
            <a:r>
              <a:rPr lang="ko-KR" altLang="en-US" dirty="0"/>
              <a:t> 꼭 참여 해 주십시오</a:t>
            </a:r>
            <a:endParaRPr lang="en-US" altLang="ko-KR" dirty="0">
              <a:hlinkClick r:id="rId2"/>
            </a:endParaRPr>
          </a:p>
          <a:p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3"/>
              </a:rPr>
              <a:t>https://join.slack.com/t/the-25-1/shared_invite/zt-30qmfbxpg-U~O7LIdXg1XXjUso_HN6Yg</a:t>
            </a:r>
            <a:endParaRPr lang="en-US" altLang="ko-KR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97400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The Online Collaborative Whiteboard for Teams">
            <a:extLst>
              <a:ext uri="{FF2B5EF4-FFF2-40B4-BE49-F238E27FC236}">
                <a16:creationId xmlns:a16="http://schemas.microsoft.com/office/drawing/2014/main" id="{3FACD109-A24D-1FB5-5A7F-A51BBDC25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775" y="2204203"/>
            <a:ext cx="7016283" cy="394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4B320E-7258-05AE-161D-A01214A325D2}"/>
              </a:ext>
            </a:extLst>
          </p:cNvPr>
          <p:cNvSpPr txBox="1"/>
          <p:nvPr/>
        </p:nvSpPr>
        <p:spPr>
          <a:xfrm>
            <a:off x="343775" y="1483392"/>
            <a:ext cx="275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https://www.figma.com/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33CDBA-687E-2779-483A-527D64B6EB79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Figma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D45D6-EED6-02FA-D192-175C3E9FBF24}"/>
              </a:ext>
            </a:extLst>
          </p:cNvPr>
          <p:cNvSpPr txBox="1"/>
          <p:nvPr/>
        </p:nvSpPr>
        <p:spPr>
          <a:xfrm>
            <a:off x="7872798" y="2176342"/>
            <a:ext cx="3975427" cy="130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교육용 계정으로 신청</a:t>
            </a:r>
            <a:r>
              <a:rPr lang="ko-KR" altLang="ko-KR" sz="14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할 수 있습니다</a:t>
            </a:r>
            <a:r>
              <a:rPr lang="en-US" altLang="ko-KR" sz="14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hlinkClick r:id="rId4"/>
              </a:rPr>
              <a:t>https://www.figma.com/education/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hlinkClick r:id="rId5"/>
              </a:rPr>
              <a:t>https://growingsaja.tistory.com/654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hlinkClick r:id="rId6"/>
              </a:rPr>
              <a:t>https://edutech-lab.tistory.com/32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46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9C76CC-0A8B-A32C-753C-2954F8B4F9F5}"/>
              </a:ext>
            </a:extLst>
          </p:cNvPr>
          <p:cNvSpPr txBox="1"/>
          <p:nvPr/>
        </p:nvSpPr>
        <p:spPr>
          <a:xfrm>
            <a:off x="618947" y="2571124"/>
            <a:ext cx="2938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DB127-2458-D14C-C98C-DFD0D10661B6}"/>
              </a:ext>
            </a:extLst>
          </p:cNvPr>
          <p:cNvSpPr txBox="1"/>
          <p:nvPr/>
        </p:nvSpPr>
        <p:spPr>
          <a:xfrm>
            <a:off x="618947" y="1987592"/>
            <a:ext cx="2938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https://git-scm.com/</a:t>
            </a:r>
            <a:endParaRPr lang="ko-KR" altLang="en-US" dirty="0"/>
          </a:p>
        </p:txBody>
      </p:sp>
      <p:pic>
        <p:nvPicPr>
          <p:cNvPr id="1026" name="Picture 2" descr="시리즈 | git + GitHub - houya_dev.log">
            <a:extLst>
              <a:ext uri="{FF2B5EF4-FFF2-40B4-BE49-F238E27FC236}">
                <a16:creationId xmlns:a16="http://schemas.microsoft.com/office/drawing/2014/main" id="{909BA59D-4F14-015D-E2B9-2B7901CF9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947" y="3623509"/>
            <a:ext cx="5195974" cy="288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ADFE5C-6130-AA95-5ABE-019659D515E7}"/>
              </a:ext>
            </a:extLst>
          </p:cNvPr>
          <p:cNvSpPr txBox="1"/>
          <p:nvPr/>
        </p:nvSpPr>
        <p:spPr>
          <a:xfrm>
            <a:off x="6096000" y="1979746"/>
            <a:ext cx="57850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54F7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</a:t>
            </a:r>
            <a:r>
              <a:rPr lang="ko-KR" altLang="en-US" sz="1400" dirty="0" err="1">
                <a:solidFill>
                  <a:srgbClr val="954F7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설치관련참고블로그</a:t>
            </a:r>
            <a:endParaRPr lang="en-US" altLang="ko-KR" sz="1400" dirty="0">
              <a:solidFill>
                <a:srgbClr val="0070C0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1400" dirty="0">
                <a:solidFill>
                  <a:srgbClr val="954F7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https://whalec.io/git/git-git-%EC%84%A4%EC%B9%98%ED%95%98%EA%B8%B0-windows/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DCEC7-2531-5D1C-0C49-49ABB1BC0FB4}"/>
              </a:ext>
            </a:extLst>
          </p:cNvPr>
          <p:cNvSpPr txBox="1"/>
          <p:nvPr/>
        </p:nvSpPr>
        <p:spPr>
          <a:xfrm>
            <a:off x="6177330" y="3504158"/>
            <a:ext cx="57036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54F7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 </a:t>
            </a:r>
            <a:r>
              <a:rPr lang="ko-KR" altLang="en-US" sz="1400" dirty="0" err="1">
                <a:solidFill>
                  <a:srgbClr val="954F7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설치관련참고블로그</a:t>
            </a:r>
            <a:endParaRPr lang="en-US" altLang="ko-KR" sz="1400" dirty="0">
              <a:solidFill>
                <a:srgbClr val="0070C0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1400" dirty="0">
                <a:hlinkClick r:id="rId6"/>
              </a:rPr>
              <a:t>https://www.lainyzine.com/ko/article/how-to-install-latest-version-of-git-on-macos/</a:t>
            </a:r>
            <a:endParaRPr lang="ko-KR" altLang="en-US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203A9C-313E-2381-CC68-0B8ED688FF6A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Git + </a:t>
            </a:r>
            <a:r>
              <a:rPr lang="en-US" altLang="ko-KR" dirty="0" err="1"/>
              <a:t>Github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763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996C5-ED87-2F2E-24DE-DCE8C694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303" y="2633451"/>
            <a:ext cx="6327394" cy="1016945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오리엔테이션</a:t>
            </a:r>
          </a:p>
        </p:txBody>
      </p:sp>
      <p:sp>
        <p:nvSpPr>
          <p:cNvPr id="4" name="텍스트 상자 314">
            <a:extLst>
              <a:ext uri="{FF2B5EF4-FFF2-40B4-BE49-F238E27FC236}">
                <a16:creationId xmlns:a16="http://schemas.microsoft.com/office/drawing/2014/main" id="{771291E5-F801-E42F-D667-8C98E522B01B}"/>
              </a:ext>
            </a:extLst>
          </p:cNvPr>
          <p:cNvSpPr txBox="1">
            <a:spLocks/>
          </p:cNvSpPr>
          <p:nvPr/>
        </p:nvSpPr>
        <p:spPr>
          <a:xfrm>
            <a:off x="3536950" y="1406525"/>
            <a:ext cx="1711325" cy="3847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9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altLang="en-US" sz="19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주차 </a:t>
            </a:r>
            <a:r>
              <a:rPr lang="en-US" altLang="ko-KR" sz="19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altLang="en-US" sz="19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차시</a:t>
            </a:r>
          </a:p>
        </p:txBody>
      </p:sp>
      <p:sp>
        <p:nvSpPr>
          <p:cNvPr id="5" name="텍스트 상자 314">
            <a:extLst>
              <a:ext uri="{FF2B5EF4-FFF2-40B4-BE49-F238E27FC236}">
                <a16:creationId xmlns:a16="http://schemas.microsoft.com/office/drawing/2014/main" id="{79F85197-9E1B-F2F8-5AD7-84BB71BAA44B}"/>
              </a:ext>
            </a:extLst>
          </p:cNvPr>
          <p:cNvSpPr txBox="1">
            <a:spLocks/>
          </p:cNvSpPr>
          <p:nvPr/>
        </p:nvSpPr>
        <p:spPr>
          <a:xfrm>
            <a:off x="2373282" y="4744063"/>
            <a:ext cx="6570436" cy="584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600" b="1" dirty="0">
                <a:solidFill>
                  <a:srgbClr val="FFFF00"/>
                </a:solidFill>
                <a:latin typeface="맑은 고딕" charset="0"/>
                <a:ea typeface="맑은 고딕" charset="0"/>
              </a:rPr>
              <a:t>매주</a:t>
            </a:r>
            <a:r>
              <a:rPr lang="en-US" altLang="ko-KR" sz="1600" b="1" dirty="0">
                <a:solidFill>
                  <a:srgbClr val="FFFF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dirty="0">
                <a:solidFill>
                  <a:srgbClr val="FFFF00"/>
                </a:solidFill>
                <a:latin typeface="맑은 고딕" charset="0"/>
                <a:ea typeface="맑은 고딕" charset="0"/>
              </a:rPr>
              <a:t>수요일 </a:t>
            </a:r>
            <a:r>
              <a:rPr lang="en-US" altLang="ko-KR" sz="1600" b="1" dirty="0">
                <a:solidFill>
                  <a:srgbClr val="FFFF00"/>
                </a:solidFill>
                <a:latin typeface="맑은 고딕" charset="0"/>
                <a:ea typeface="맑은 고딕" charset="0"/>
              </a:rPr>
              <a:t>15</a:t>
            </a:r>
            <a:r>
              <a:rPr lang="ko-KR" altLang="en-US" sz="1600" b="1" dirty="0">
                <a:solidFill>
                  <a:srgbClr val="FFFF00"/>
                </a:solidFill>
                <a:latin typeface="맑은 고딕" charset="0"/>
                <a:ea typeface="맑은 고딕" charset="0"/>
              </a:rPr>
              <a:t>시</a:t>
            </a:r>
            <a:r>
              <a:rPr lang="en-US" altLang="ko-KR" sz="1600" b="1" dirty="0">
                <a:solidFill>
                  <a:srgbClr val="FFFF00"/>
                </a:solidFill>
                <a:latin typeface="맑은 고딕" charset="0"/>
                <a:ea typeface="맑은 고딕" charset="0"/>
              </a:rPr>
              <a:t>~18</a:t>
            </a:r>
            <a:r>
              <a:rPr lang="ko-KR" altLang="en-US" sz="1600" b="1" dirty="0">
                <a:solidFill>
                  <a:srgbClr val="FFFF00"/>
                </a:solidFill>
                <a:latin typeface="맑은 고딕" charset="0"/>
                <a:ea typeface="맑은 고딕" charset="0"/>
              </a:rPr>
              <a:t>시 </a:t>
            </a:r>
            <a:r>
              <a:rPr lang="en-US" altLang="ko-KR" sz="1600" b="1" dirty="0">
                <a:solidFill>
                  <a:srgbClr val="FFFF00"/>
                </a:solidFill>
                <a:latin typeface="맑은 고딕" charset="0"/>
                <a:ea typeface="맑은 고딕" charset="0"/>
              </a:rPr>
              <a:t>410</a:t>
            </a:r>
            <a:r>
              <a:rPr lang="ko-KR" altLang="en-US" sz="1600" b="1" dirty="0">
                <a:solidFill>
                  <a:srgbClr val="FFFF00"/>
                </a:solidFill>
                <a:latin typeface="맑은 고딕" charset="0"/>
                <a:ea typeface="맑은 고딕" charset="0"/>
              </a:rPr>
              <a:t>강의실</a:t>
            </a:r>
            <a:endParaRPr lang="en-US" altLang="ko-KR" sz="1600" b="1" dirty="0">
              <a:solidFill>
                <a:srgbClr val="FFFF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600" b="1" dirty="0">
                <a:solidFill>
                  <a:srgbClr val="7030A0"/>
                </a:solidFill>
                <a:latin typeface="맑은 고딕" charset="0"/>
                <a:ea typeface="맑은 고딕" charset="0"/>
              </a:rPr>
              <a:t>매주 목요일 </a:t>
            </a:r>
            <a:r>
              <a:rPr lang="en-US" altLang="ko-KR" sz="1600" b="1" dirty="0">
                <a:solidFill>
                  <a:srgbClr val="7030A0"/>
                </a:solidFill>
                <a:latin typeface="맑은 고딕" charset="0"/>
                <a:ea typeface="맑은 고딕" charset="0"/>
              </a:rPr>
              <a:t>19</a:t>
            </a:r>
            <a:r>
              <a:rPr lang="ko-KR" altLang="en-US" sz="1600" b="1" dirty="0">
                <a:solidFill>
                  <a:srgbClr val="7030A0"/>
                </a:solidFill>
                <a:latin typeface="맑은 고딕" charset="0"/>
                <a:ea typeface="맑은 고딕" charset="0"/>
              </a:rPr>
              <a:t>시</a:t>
            </a:r>
            <a:r>
              <a:rPr lang="en-US" altLang="ko-KR" sz="1600" b="1" dirty="0">
                <a:solidFill>
                  <a:srgbClr val="7030A0"/>
                </a:solidFill>
                <a:latin typeface="맑은 고딕" charset="0"/>
                <a:ea typeface="맑은 고딕" charset="0"/>
              </a:rPr>
              <a:t>~21</a:t>
            </a:r>
            <a:r>
              <a:rPr lang="ko-KR" altLang="en-US" sz="1600" b="1" dirty="0">
                <a:solidFill>
                  <a:srgbClr val="7030A0"/>
                </a:solidFill>
                <a:latin typeface="맑은 고딕" charset="0"/>
                <a:ea typeface="맑은 고딕" charset="0"/>
              </a:rPr>
              <a:t>시 자율 프로젝트 시간</a:t>
            </a:r>
          </a:p>
        </p:txBody>
      </p:sp>
    </p:spTree>
    <p:extLst>
      <p:ext uri="{BB962C8B-B14F-4D97-AF65-F5344CB8AC3E}">
        <p14:creationId xmlns:p14="http://schemas.microsoft.com/office/powerpoint/2010/main" val="2437260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A15C23-BCD8-8341-9434-859E002018EA}"/>
              </a:ext>
            </a:extLst>
          </p:cNvPr>
          <p:cNvSpPr txBox="1"/>
          <p:nvPr/>
        </p:nvSpPr>
        <p:spPr>
          <a:xfrm>
            <a:off x="1021873" y="1889529"/>
            <a:ext cx="2206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https://dart.dev/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63729-2A8B-3185-3651-AF690DDA1CEA}"/>
              </a:ext>
            </a:extLst>
          </p:cNvPr>
          <p:cNvSpPr txBox="1"/>
          <p:nvPr/>
        </p:nvSpPr>
        <p:spPr>
          <a:xfrm>
            <a:off x="6562021" y="2964567"/>
            <a:ext cx="3596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https://code.visualstudio.com/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75BE72-4632-E690-7D55-9DDE96B5E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73" y="2378414"/>
            <a:ext cx="4608107" cy="2514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488862-D567-4711-AB5F-6F3724A858D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302" y="3429000"/>
            <a:ext cx="4990429" cy="29967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17550C-8187-CBAE-55A4-21CEA607EAFB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2727325" cy="930472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Dart</a:t>
            </a:r>
          </a:p>
          <a:p>
            <a:pPr algn="ctr"/>
            <a:r>
              <a:rPr lang="en-US" altLang="ko-KR" dirty="0"/>
              <a:t>VS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084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7550C-8187-CBAE-55A4-21CEA607EAFB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2727325" cy="930472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Dart</a:t>
            </a:r>
          </a:p>
          <a:p>
            <a:pPr algn="ctr"/>
            <a:r>
              <a:rPr lang="en-US" altLang="ko-KR" dirty="0"/>
              <a:t>VS CODE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F152F-61D2-DD0B-DA57-57D1A6E3F7E3}"/>
              </a:ext>
            </a:extLst>
          </p:cNvPr>
          <p:cNvSpPr txBox="1"/>
          <p:nvPr/>
        </p:nvSpPr>
        <p:spPr>
          <a:xfrm>
            <a:off x="5870975" y="3059668"/>
            <a:ext cx="487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Extension</a:t>
            </a:r>
            <a:r>
              <a:rPr lang="ko-KR" altLang="en-US" dirty="0"/>
              <a:t> 설치 </a:t>
            </a:r>
            <a:r>
              <a:rPr lang="en-US" altLang="ko-KR" dirty="0">
                <a:sym typeface="Wingdings" panose="05000000000000000000" pitchFamily="2" charset="2"/>
              </a:rPr>
              <a:t> flutter install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B698B4-0069-BBAC-A7BD-5E6831359699}"/>
              </a:ext>
            </a:extLst>
          </p:cNvPr>
          <p:cNvGrpSpPr/>
          <p:nvPr/>
        </p:nvGrpSpPr>
        <p:grpSpPr>
          <a:xfrm>
            <a:off x="5833650" y="3519217"/>
            <a:ext cx="6133325" cy="3194831"/>
            <a:chOff x="5890009" y="2277681"/>
            <a:chExt cx="6133325" cy="31948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1FD770-0547-6A53-5057-9165BA478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7334" y="2277681"/>
              <a:ext cx="6096000" cy="319483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F43B08D-D706-9D85-5236-7C45B1B7758F}"/>
                </a:ext>
              </a:extLst>
            </p:cNvPr>
            <p:cNvSpPr/>
            <p:nvPr/>
          </p:nvSpPr>
          <p:spPr>
            <a:xfrm>
              <a:off x="5890009" y="3965512"/>
              <a:ext cx="371231" cy="3452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757653A8-A705-F017-4606-016AA320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75" y="2524527"/>
            <a:ext cx="6090993" cy="38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텍스트 상자 54">
            <a:extLst>
              <a:ext uri="{FF2B5EF4-FFF2-40B4-BE49-F238E27FC236}">
                <a16:creationId xmlns:a16="http://schemas.microsoft.com/office/drawing/2014/main" id="{D7F54D7F-802D-FF83-29EE-2C84104C8C08}"/>
              </a:ext>
            </a:extLst>
          </p:cNvPr>
          <p:cNvSpPr txBox="1">
            <a:spLocks/>
          </p:cNvSpPr>
          <p:nvPr/>
        </p:nvSpPr>
        <p:spPr>
          <a:xfrm>
            <a:off x="343775" y="1542844"/>
            <a:ext cx="6188670" cy="9233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rtl="0" eaLnBrk="1" latinLnBrk="0" hangingPunct="1"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charset="0"/>
                <a:ea typeface="맑은 고딕" charset="0"/>
              </a:rPr>
              <a:t>Flutter install (</a:t>
            </a:r>
            <a:r>
              <a:rPr lang="ko-KR" altLang="en-US" dirty="0">
                <a:hlinkClick r:id="rId4"/>
              </a:rPr>
              <a:t>https://flutter.dev/</a:t>
            </a:r>
            <a:r>
              <a:rPr lang="en-US" altLang="ko-KR" dirty="0"/>
              <a:t>)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atinLnBrk="0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Flutter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SDK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를 설치하면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Dart SDK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가 자동 설치되므로 편함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추후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VS CODE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dart-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sdk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경로 지정해야 함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1518EAC-E32E-9E19-70B4-227CAFA1EE29}"/>
              </a:ext>
            </a:extLst>
          </p:cNvPr>
          <p:cNvGrpSpPr/>
          <p:nvPr/>
        </p:nvGrpSpPr>
        <p:grpSpPr>
          <a:xfrm>
            <a:off x="343775" y="3234082"/>
            <a:ext cx="4956297" cy="3413852"/>
            <a:chOff x="441451" y="3234082"/>
            <a:chExt cx="4956297" cy="34138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CFAA43-1EA4-F713-546B-CBCFC45F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451" y="3316841"/>
              <a:ext cx="4956297" cy="3331093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F2F6FFB-F9EC-9B38-52C7-52ED6FB1DB85}"/>
                </a:ext>
              </a:extLst>
            </p:cNvPr>
            <p:cNvSpPr/>
            <p:nvPr/>
          </p:nvSpPr>
          <p:spPr>
            <a:xfrm>
              <a:off x="963827" y="3234082"/>
              <a:ext cx="3299254" cy="477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36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B5BFC24D-A570-2A3F-7D5B-9601EAC3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05" y="882650"/>
            <a:ext cx="4794520" cy="718820"/>
          </a:xfrm>
        </p:spPr>
        <p:txBody>
          <a:bodyPr/>
          <a:lstStyle/>
          <a:p>
            <a:pPr algn="ctr"/>
            <a:r>
              <a:rPr lang="en-US" altLang="ko-KR" dirty="0"/>
              <a:t>Flutter, Android Studio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5C23-BCD8-8341-9434-859E002018EA}"/>
              </a:ext>
            </a:extLst>
          </p:cNvPr>
          <p:cNvSpPr txBox="1"/>
          <p:nvPr/>
        </p:nvSpPr>
        <p:spPr>
          <a:xfrm>
            <a:off x="1734072" y="2029309"/>
            <a:ext cx="2206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https://flutter.dev/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DFC723-3EEB-F22F-AB59-811329D6ED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68" y="2452695"/>
            <a:ext cx="5654459" cy="25758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4AAE4A-BBDE-C076-D3FA-1A30ED89C8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858" y="1601470"/>
            <a:ext cx="5794784" cy="5066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663729-2A8B-3185-3651-AF690DDA1CEA}"/>
              </a:ext>
            </a:extLst>
          </p:cNvPr>
          <p:cNvSpPr txBox="1"/>
          <p:nvPr/>
        </p:nvSpPr>
        <p:spPr>
          <a:xfrm>
            <a:off x="6749963" y="1146225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https://developer.android.com/studio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64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2BB9B-7FEC-F05A-C0CD-7F28B6613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456" y="1889601"/>
            <a:ext cx="9144000" cy="113236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79044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텍스트 상자 314"/>
          <p:cNvSpPr txBox="1">
            <a:spLocks/>
          </p:cNvSpPr>
          <p:nvPr/>
        </p:nvSpPr>
        <p:spPr>
          <a:xfrm>
            <a:off x="343775" y="1685134"/>
            <a:ext cx="11562880" cy="4193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b="0" dirty="0">
                <a:latin typeface="맑은 고딕" charset="0"/>
                <a:ea typeface="맑은 고딕" charset="0"/>
              </a:rPr>
              <a:t>본 강좌는 </a:t>
            </a:r>
            <a:r>
              <a:rPr lang="ko-KR" altLang="en-US" b="1" dirty="0">
                <a:solidFill>
                  <a:srgbClr val="7030A0"/>
                </a:solidFill>
                <a:latin typeface="맑은 고딕" charset="0"/>
                <a:ea typeface="맑은 고딕" charset="0"/>
              </a:rPr>
              <a:t>프로젝트 중심 교육 </a:t>
            </a:r>
            <a:r>
              <a:rPr lang="en-US" altLang="ko-KR" b="0" dirty="0">
                <a:latin typeface="맑은 고딕" charset="0"/>
                <a:ea typeface="맑은 고딕" charset="0"/>
              </a:rPr>
              <a:t>(PCL: Project Centric Learning)</a:t>
            </a:r>
            <a:r>
              <a:rPr lang="ko-KR" altLang="en-US" b="0" dirty="0">
                <a:latin typeface="맑은 고딕" charset="0"/>
                <a:ea typeface="맑은 고딕" charset="0"/>
              </a:rPr>
              <a:t>으로 운영되는 </a:t>
            </a:r>
            <a:endParaRPr lang="en-US" altLang="ko-KR" b="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b="0" dirty="0">
                <a:latin typeface="맑은 고딕" charset="0"/>
                <a:ea typeface="맑은 고딕" charset="0"/>
              </a:rPr>
              <a:t>컴퓨터융합학부 및 인공지능학과 </a:t>
            </a:r>
            <a:r>
              <a:rPr lang="en-US" altLang="ko-KR" b="0" dirty="0">
                <a:latin typeface="맑은 고딕" charset="0"/>
                <a:ea typeface="맑은 고딕" charset="0"/>
              </a:rPr>
              <a:t>2</a:t>
            </a:r>
            <a:r>
              <a:rPr lang="ko-KR" altLang="en-US" b="0" dirty="0">
                <a:latin typeface="맑은 고딕" charset="0"/>
                <a:ea typeface="맑은 고딕" charset="0"/>
              </a:rPr>
              <a:t>학년 학생이 필수적으로 수강해야 하는 과정이다</a:t>
            </a:r>
            <a:r>
              <a:rPr lang="en-US" altLang="ko-KR" b="0" dirty="0">
                <a:latin typeface="맑은 고딕" charset="0"/>
                <a:ea typeface="맑은 고딕" charset="0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endParaRPr lang="en-US" altLang="ko-KR" b="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b="0" dirty="0">
                <a:latin typeface="맑은 고딕" charset="0"/>
                <a:ea typeface="맑은 고딕" charset="0"/>
              </a:rPr>
              <a:t>본 강좌에서 </a:t>
            </a:r>
            <a:r>
              <a:rPr lang="ko-KR" altLang="en-US" b="0" dirty="0">
                <a:highlight>
                  <a:srgbClr val="FFFF00"/>
                </a:highlight>
                <a:latin typeface="맑은 고딕" charset="0"/>
                <a:ea typeface="맑은 고딕" charset="0"/>
              </a:rPr>
              <a:t>디자인 </a:t>
            </a:r>
            <a:r>
              <a:rPr lang="ko-KR" altLang="en-US" b="0" dirty="0" err="1">
                <a:highlight>
                  <a:srgbClr val="FFFF00"/>
                </a:highlight>
                <a:latin typeface="맑은 고딕" charset="0"/>
                <a:ea typeface="맑은 고딕" charset="0"/>
              </a:rPr>
              <a:t>씽킹</a:t>
            </a:r>
            <a:r>
              <a:rPr lang="ko-KR" altLang="en-US" b="0" dirty="0">
                <a:highlight>
                  <a:srgbClr val="FFFF00"/>
                </a:highlight>
                <a:latin typeface="맑은 고딕" charset="0"/>
                <a:ea typeface="맑은 고딕" charset="0"/>
              </a:rPr>
              <a:t> 프로세스</a:t>
            </a:r>
            <a:r>
              <a:rPr lang="ko-KR" altLang="en-US" b="0" dirty="0">
                <a:latin typeface="맑은 고딕" charset="0"/>
                <a:ea typeface="맑은 고딕" charset="0"/>
              </a:rPr>
              <a:t>를 따라 전공 지식 및 스킬 수준을 활용하여 </a:t>
            </a:r>
            <a:r>
              <a:rPr lang="ko-KR" altLang="en-US" b="0" dirty="0">
                <a:highlight>
                  <a:srgbClr val="FFFF00"/>
                </a:highlight>
                <a:latin typeface="맑은 고딕" charset="0"/>
                <a:ea typeface="맑은 고딕" charset="0"/>
              </a:rPr>
              <a:t>고객을 파악</a:t>
            </a:r>
            <a:r>
              <a:rPr lang="ko-KR" altLang="en-US" b="0" dirty="0">
                <a:latin typeface="맑은 고딕" charset="0"/>
                <a:ea typeface="맑은 고딕" charset="0"/>
              </a:rPr>
              <a:t>하고</a:t>
            </a:r>
            <a:r>
              <a:rPr lang="en-US" altLang="ko-KR" b="0" dirty="0">
                <a:latin typeface="맑은 고딕" charset="0"/>
                <a:ea typeface="맑은 고딕" charset="0"/>
              </a:rPr>
              <a:t>, </a:t>
            </a:r>
            <a:r>
              <a:rPr lang="ko-KR" altLang="en-US" b="0" dirty="0">
                <a:latin typeface="맑은 고딕" charset="0"/>
                <a:ea typeface="맑은 고딕" charset="0"/>
              </a:rPr>
              <a:t>고객의 니즈를 찾아내고 </a:t>
            </a:r>
            <a:r>
              <a:rPr lang="ko-KR" altLang="en-US" b="0" dirty="0">
                <a:highlight>
                  <a:srgbClr val="FFFF00"/>
                </a:highlight>
                <a:latin typeface="맑은 고딕" charset="0"/>
                <a:ea typeface="맑은 고딕" charset="0"/>
              </a:rPr>
              <a:t>문제를 정의</a:t>
            </a:r>
            <a:r>
              <a:rPr lang="ko-KR" altLang="en-US" b="0" dirty="0">
                <a:latin typeface="맑은 고딕" charset="0"/>
                <a:ea typeface="맑은 고딕" charset="0"/>
              </a:rPr>
              <a:t>하고 </a:t>
            </a:r>
            <a:r>
              <a:rPr lang="ko-KR" altLang="en-US" b="0" dirty="0">
                <a:highlight>
                  <a:srgbClr val="FFFF00"/>
                </a:highlight>
                <a:latin typeface="맑은 고딕" charset="0"/>
                <a:ea typeface="맑은 고딕" charset="0"/>
              </a:rPr>
              <a:t>해결해 나가는 과정</a:t>
            </a:r>
            <a:r>
              <a:rPr lang="ko-KR" altLang="en-US" b="0" dirty="0">
                <a:latin typeface="맑은 고딕" charset="0"/>
                <a:ea typeface="맑은 고딕" charset="0"/>
              </a:rPr>
              <a:t>을 수행하는 프로젝트 수업 과정이다</a:t>
            </a:r>
            <a:r>
              <a:rPr lang="en-US" altLang="ko-KR" b="0" dirty="0">
                <a:latin typeface="맑은 고딕" charset="0"/>
                <a:ea typeface="맑은 고딕" charset="0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endParaRPr lang="en-US" altLang="ko-KR" b="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b="0" dirty="0">
                <a:latin typeface="맑은 고딕" charset="0"/>
                <a:ea typeface="맑은 고딕" charset="0"/>
              </a:rPr>
              <a:t>현재 수강하는 수업과 연관하여 </a:t>
            </a:r>
            <a:r>
              <a:rPr lang="ko-KR" altLang="en-US" b="1" dirty="0">
                <a:solidFill>
                  <a:srgbClr val="7030A0"/>
                </a:solidFill>
                <a:latin typeface="맑은 고딕" charset="0"/>
                <a:ea typeface="맑은 고딕" charset="0"/>
              </a:rPr>
              <a:t>팀 별로 실무형 프로젝트</a:t>
            </a:r>
            <a:r>
              <a:rPr lang="ko-KR" altLang="en-US" b="0" dirty="0">
                <a:latin typeface="맑은 고딕" charset="0"/>
                <a:ea typeface="맑은 고딕" charset="0"/>
              </a:rPr>
              <a:t>를 기획한다</a:t>
            </a:r>
            <a:r>
              <a:rPr lang="en-US" altLang="ko-KR" b="0" dirty="0">
                <a:latin typeface="맑은 고딕" charset="0"/>
                <a:ea typeface="맑은 고딕" charset="0"/>
              </a:rPr>
              <a:t>. 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endParaRPr lang="en-US" altLang="ko-KR" b="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b="0" dirty="0">
                <a:latin typeface="맑은 고딕" charset="0"/>
                <a:ea typeface="맑은 고딕" charset="0"/>
              </a:rPr>
              <a:t>본 강좌를 통한 프로젝트는 반드시 목표 고객이 있어야 하고</a:t>
            </a:r>
            <a:r>
              <a:rPr lang="en-US" altLang="ko-KR" b="0" dirty="0">
                <a:latin typeface="맑은 고딕" charset="0"/>
                <a:ea typeface="맑은 고딕" charset="0"/>
              </a:rPr>
              <a:t>, </a:t>
            </a:r>
            <a:r>
              <a:rPr lang="ko-KR" altLang="en-US" b="0" dirty="0">
                <a:latin typeface="맑은 고딕" charset="0"/>
                <a:ea typeface="맑은 고딕" charset="0"/>
              </a:rPr>
              <a:t>고객의 니즈 파악과 고객의 피드백 기반의 문제 해결책</a:t>
            </a:r>
            <a:r>
              <a:rPr lang="en-US" altLang="ko-KR" b="0" dirty="0">
                <a:latin typeface="맑은 고딕" charset="0"/>
                <a:ea typeface="맑은 고딕" charset="0"/>
              </a:rPr>
              <a:t>/</a:t>
            </a:r>
            <a:r>
              <a:rPr lang="ko-KR" altLang="en-US" b="0" dirty="0">
                <a:latin typeface="맑은 고딕" charset="0"/>
                <a:ea typeface="맑은 고딕" charset="0"/>
              </a:rPr>
              <a:t>프로토타입 수정 과정을 포함하도록 한다</a:t>
            </a:r>
            <a:r>
              <a:rPr lang="en-US" altLang="ko-KR" b="0" dirty="0">
                <a:latin typeface="맑은 고딕" charset="0"/>
                <a:ea typeface="맑은 고딕" charset="0"/>
              </a:rPr>
              <a:t>.</a:t>
            </a:r>
            <a:endParaRPr lang="ko-KR" altLang="en-US" b="0" dirty="0">
              <a:latin typeface="맑은 고딕" charset="0"/>
              <a:ea typeface="맑은 고딕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56275E-25C2-9EA9-F0D1-731C0F38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75" y="413093"/>
            <a:ext cx="2727325" cy="718820"/>
          </a:xfrm>
        </p:spPr>
        <p:txBody>
          <a:bodyPr/>
          <a:lstStyle/>
          <a:p>
            <a:pPr algn="ctr"/>
            <a:r>
              <a:rPr lang="ko-KR" altLang="en-US" dirty="0"/>
              <a:t>수업개요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6275E-25C2-9EA9-F0D1-731C0F38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75" y="413093"/>
            <a:ext cx="2727325" cy="718820"/>
          </a:xfrm>
        </p:spPr>
        <p:txBody>
          <a:bodyPr/>
          <a:lstStyle/>
          <a:p>
            <a:pPr algn="ctr"/>
            <a:r>
              <a:rPr lang="en-US" altLang="ko-KR" dirty="0"/>
              <a:t>PCL</a:t>
            </a:r>
            <a:r>
              <a:rPr lang="ko-KR" altLang="en-US" dirty="0"/>
              <a:t> 교과목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89E111-1D73-D357-FBB6-0623FD6D26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321" y="1353476"/>
            <a:ext cx="9320107" cy="2746465"/>
          </a:xfrm>
          <a:prstGeom prst="rect">
            <a:avLst/>
          </a:prstGeom>
        </p:spPr>
      </p:pic>
      <p:pic>
        <p:nvPicPr>
          <p:cNvPr id="4" name="Picture 2" descr="Figma Pricing Guide – How to Save Money on Figma?">
            <a:extLst>
              <a:ext uri="{FF2B5EF4-FFF2-40B4-BE49-F238E27FC236}">
                <a16:creationId xmlns:a16="http://schemas.microsoft.com/office/drawing/2014/main" id="{DF106D16-2F6C-E2A2-F71B-4238D2123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2186" y="4114476"/>
            <a:ext cx="1557180" cy="7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lutter documentation | Flutter">
            <a:extLst>
              <a:ext uri="{FF2B5EF4-FFF2-40B4-BE49-F238E27FC236}">
                <a16:creationId xmlns:a16="http://schemas.microsoft.com/office/drawing/2014/main" id="{F8CEBF63-DF9C-BFD5-38E7-D0D5053AF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932" y="4564302"/>
            <a:ext cx="2690113" cy="13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파이어베이스 - 위키백과, 우리 모두의 백과사전">
            <a:extLst>
              <a:ext uri="{FF2B5EF4-FFF2-40B4-BE49-F238E27FC236}">
                <a16:creationId xmlns:a16="http://schemas.microsoft.com/office/drawing/2014/main" id="{957D2D64-EB6B-8BEB-C048-80E9113E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0049" y="5486302"/>
            <a:ext cx="2336143" cy="8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sign Thinking: An introduction - System Concepts">
            <a:extLst>
              <a:ext uri="{FF2B5EF4-FFF2-40B4-BE49-F238E27FC236}">
                <a16:creationId xmlns:a16="http://schemas.microsoft.com/office/drawing/2014/main" id="{A86454AB-A970-394E-910A-98B808CE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8028" y="4414985"/>
            <a:ext cx="2510840" cy="131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폰트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04BD9329-9C02-40F0-DF8C-0D1DB22B99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840" y="4253472"/>
            <a:ext cx="1305107" cy="847843"/>
          </a:xfrm>
          <a:prstGeom prst="rect">
            <a:avLst/>
          </a:prstGeom>
        </p:spPr>
      </p:pic>
      <p:pic>
        <p:nvPicPr>
          <p:cNvPr id="11" name="그림 10" descr="그래픽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A7BD9960-0ED4-BB8F-9BE0-29BFB36BFD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840" y="5023008"/>
            <a:ext cx="1544318" cy="864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9B6DB4-6609-9AFA-C501-0B8FA5F396A1}"/>
              </a:ext>
            </a:extLst>
          </p:cNvPr>
          <p:cNvSpPr txBox="1"/>
          <p:nvPr/>
        </p:nvSpPr>
        <p:spPr>
          <a:xfrm>
            <a:off x="1287674" y="4114476"/>
            <a:ext cx="839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Fidelity?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4882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9950070-6522-8430-D6B7-48A0D350EF0B}"/>
              </a:ext>
            </a:extLst>
          </p:cNvPr>
          <p:cNvSpPr/>
          <p:nvPr/>
        </p:nvSpPr>
        <p:spPr>
          <a:xfrm>
            <a:off x="1251997" y="1363465"/>
            <a:ext cx="9603414" cy="1544944"/>
          </a:xfrm>
          <a:prstGeom prst="rect">
            <a:avLst/>
          </a:prstGeom>
          <a:noFill/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/>
              </a:rPr>
              <a:t>문제해결형 실무 산학프로젝트 교육과정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KoPubWorld돋움체 Medium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/>
              </a:rPr>
              <a:t>이론과 실습에 집중된 형식 위주 교육을 산업 현장의 문제해결형 교과과정 중심으로 교육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KoPubWorld돋움체 Medium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/>
              </a:rPr>
              <a:t>프로젝트 교과목 이수를 의무화하여 프로젝트 운용 능력 및 문제해결 능력 함양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/>
              </a:rPr>
              <a:t>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/>
              </a:rPr>
              <a:t>졸업 내규 반영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/>
              </a:rPr>
              <a:t>프로젝트 교과목 평가대회 개최 및 운영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/>
              </a:rPr>
              <a:t>: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/>
              </a:rPr>
              <a:t>프로젝트페어와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/>
              </a:rPr>
              <a:t> 창의축전 행사를 통해 산학연 전문가의 평가를 수행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A3E7BA-671C-4D73-E571-3C820FD0648C}"/>
              </a:ext>
            </a:extLst>
          </p:cNvPr>
          <p:cNvGrpSpPr/>
          <p:nvPr/>
        </p:nvGrpSpPr>
        <p:grpSpPr>
          <a:xfrm>
            <a:off x="1251997" y="3013435"/>
            <a:ext cx="9485870" cy="3554181"/>
            <a:chOff x="1035990" y="2815389"/>
            <a:chExt cx="9872099" cy="3959089"/>
          </a:xfrm>
        </p:grpSpPr>
        <p:graphicFrame>
          <p:nvGraphicFramePr>
            <p:cNvPr id="12" name="다이어그램 11">
              <a:extLst>
                <a:ext uri="{FF2B5EF4-FFF2-40B4-BE49-F238E27FC236}">
                  <a16:creationId xmlns:a16="http://schemas.microsoft.com/office/drawing/2014/main" id="{DD37E88A-0739-13AE-A728-6CDE434EE9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50714865"/>
                </p:ext>
              </p:extLst>
            </p:nvPr>
          </p:nvGraphicFramePr>
          <p:xfrm>
            <a:off x="1035990" y="2815389"/>
            <a:ext cx="9872099" cy="395908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13" name="다이어그램 12">
              <a:extLst>
                <a:ext uri="{FF2B5EF4-FFF2-40B4-BE49-F238E27FC236}">
                  <a16:creationId xmlns:a16="http://schemas.microsoft.com/office/drawing/2014/main" id="{6AB1B546-AF80-2324-E505-03B412FC2C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42210456"/>
                </p:ext>
              </p:extLst>
            </p:nvPr>
          </p:nvGraphicFramePr>
          <p:xfrm>
            <a:off x="6896278" y="4734426"/>
            <a:ext cx="3835890" cy="19157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59279073-E9FC-8385-DF9A-C1D18460A965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PCL</a:t>
            </a:r>
            <a:r>
              <a:rPr lang="en-US"/>
              <a:t> </a:t>
            </a:r>
            <a:r>
              <a:rPr lang="ko-KR" altLang="en-US"/>
              <a:t>교과목</a:t>
            </a:r>
          </a:p>
        </p:txBody>
      </p:sp>
    </p:spTree>
    <p:extLst>
      <p:ext uri="{BB962C8B-B14F-4D97-AF65-F5344CB8AC3E}">
        <p14:creationId xmlns:p14="http://schemas.microsoft.com/office/powerpoint/2010/main" val="228400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화살표-남색">
            <a:extLst>
              <a:ext uri="{FF2B5EF4-FFF2-40B4-BE49-F238E27FC236}">
                <a16:creationId xmlns:a16="http://schemas.microsoft.com/office/drawing/2014/main" id="{8FFAB751-92F5-9CE3-DEB4-C26F64909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6093" y="1417244"/>
            <a:ext cx="253042" cy="25304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C2E418-A824-01FD-5E3C-EC42277A4E84}"/>
              </a:ext>
            </a:extLst>
          </p:cNvPr>
          <p:cNvSpPr txBox="1"/>
          <p:nvPr/>
        </p:nvSpPr>
        <p:spPr>
          <a:xfrm>
            <a:off x="939135" y="1367492"/>
            <a:ext cx="373788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87DA6"/>
                </a:solidFill>
              </a:rPr>
              <a:t>24</a:t>
            </a:r>
            <a:r>
              <a:rPr lang="ko-KR" altLang="en-US" b="1" dirty="0">
                <a:solidFill>
                  <a:srgbClr val="487DA6"/>
                </a:solidFill>
              </a:rPr>
              <a:t>년도 신설 </a:t>
            </a:r>
            <a:r>
              <a:rPr lang="en-US" altLang="ko-KR" b="1" dirty="0">
                <a:solidFill>
                  <a:srgbClr val="487DA6"/>
                </a:solidFill>
              </a:rPr>
              <a:t>“</a:t>
            </a:r>
            <a:r>
              <a:rPr lang="ko-KR" altLang="en-US" b="1" dirty="0" err="1">
                <a:solidFill>
                  <a:srgbClr val="487DA6"/>
                </a:solidFill>
              </a:rPr>
              <a:t>실무프로젝트랩</a:t>
            </a:r>
            <a:r>
              <a:rPr lang="ko-KR" altLang="en-US" b="1" dirty="0">
                <a:solidFill>
                  <a:srgbClr val="487DA6"/>
                </a:solidFill>
              </a:rPr>
              <a:t> </a:t>
            </a:r>
            <a:r>
              <a:rPr lang="en-US" altLang="ko-KR" b="1" dirty="0">
                <a:solidFill>
                  <a:srgbClr val="487DA6"/>
                </a:solidFill>
              </a:rPr>
              <a:t>1”</a:t>
            </a:r>
            <a:endParaRPr lang="ko-KR" altLang="en-US" b="1" dirty="0">
              <a:solidFill>
                <a:srgbClr val="487DA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BAF5F7-E257-D345-8E3D-20EFE5F969D1}"/>
              </a:ext>
            </a:extLst>
          </p:cNvPr>
          <p:cNvSpPr/>
          <p:nvPr/>
        </p:nvSpPr>
        <p:spPr>
          <a:xfrm>
            <a:off x="5203151" y="2082113"/>
            <a:ext cx="6791827" cy="997065"/>
          </a:xfrm>
          <a:prstGeom prst="rect">
            <a:avLst/>
          </a:prstGeom>
          <a:noFill/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돋움체 Medium"/>
              </a:rPr>
              <a:t>지역 대학생을 대상으로 프로젝트 기반의 직무 경험을 통해 현업에 빠르게 적응할 수 있는 주니어 개발자를 육성하고자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  <a:cs typeface="KoPubWorld돋움체 Medium"/>
              </a:rPr>
              <a:t>카카오 </a:t>
            </a:r>
            <a:r>
              <a:rPr lang="ko-KR" altLang="en-US" sz="1400" b="1" dirty="0" err="1">
                <a:solidFill>
                  <a:srgbClr val="7030A0"/>
                </a:solidFill>
                <a:latin typeface="+mn-ea"/>
                <a:cs typeface="KoPubWorld돋움체 Medium"/>
              </a:rPr>
              <a:t>테크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  <a:cs typeface="KoPubWorld돋움체 Medium"/>
              </a:rPr>
              <a:t> 캠퍼스 프로그램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돋움체 Medium"/>
              </a:rPr>
              <a:t>을 운영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KoPubWorld돋움체 Medium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돋움체 Medium"/>
              </a:rPr>
              <a:t>PCL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돋움체 Medium"/>
              </a:rPr>
              <a:t> 교과목 체계에 편입하여 고급 산업체 프로그램 적용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KoPubWorld돋움체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27CDF3-FDED-079A-98BC-73C0E9F11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150" y="3321513"/>
            <a:ext cx="6815931" cy="129771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21988D-74BC-57D5-1B5B-75AAB3A4EA26}"/>
              </a:ext>
            </a:extLst>
          </p:cNvPr>
          <p:cNvSpPr/>
          <p:nvPr/>
        </p:nvSpPr>
        <p:spPr>
          <a:xfrm>
            <a:off x="8146128" y="4808671"/>
            <a:ext cx="1800000" cy="61962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하계계절학기</a:t>
            </a:r>
            <a:endParaRPr lang="en-US" altLang="ko-KR" sz="1400" b="1" dirty="0">
              <a:solidFill>
                <a:schemeClr val="bg1"/>
              </a:solidFill>
              <a:latin typeface="+mn-ea"/>
              <a:cs typeface="KoPubWorld돋움체 Medium"/>
            </a:endParaRPr>
          </a:p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+mn-ea"/>
                <a:cs typeface="KoPubWorld돋움체 Medium"/>
              </a:rPr>
              <a:t>실무프로젝트랩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+mn-ea"/>
              <a:cs typeface="KoPubWorld돋움체 Medium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428B2D-19A0-4854-55DC-6956DA2B7102}"/>
              </a:ext>
            </a:extLst>
          </p:cNvPr>
          <p:cNvSpPr/>
          <p:nvPr/>
        </p:nvSpPr>
        <p:spPr>
          <a:xfrm>
            <a:off x="10196256" y="4808671"/>
            <a:ext cx="1798721" cy="61962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2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학기 </a:t>
            </a:r>
            <a:endParaRPr lang="en-US" altLang="ko-KR" sz="1400" b="1" dirty="0">
              <a:solidFill>
                <a:schemeClr val="bg1"/>
              </a:solidFill>
              <a:latin typeface="+mn-ea"/>
              <a:cs typeface="KoPubWorld돋움체 Medium"/>
            </a:endParaRPr>
          </a:p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+mn-ea"/>
                <a:cs typeface="KoPubWorld돋움체 Medium"/>
              </a:rPr>
              <a:t>실무프로젝트랩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3</a:t>
            </a:r>
            <a:endParaRPr lang="ko-KR" altLang="en-US" sz="1400" b="1" dirty="0">
              <a:solidFill>
                <a:schemeClr val="bg1"/>
              </a:solidFill>
              <a:latin typeface="+mn-ea"/>
              <a:cs typeface="KoPubWorld돋움체 Medium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E2E49C-2C56-B978-FCF6-E7CFA38BB8C4}"/>
              </a:ext>
            </a:extLst>
          </p:cNvPr>
          <p:cNvSpPr/>
          <p:nvPr/>
        </p:nvSpPr>
        <p:spPr>
          <a:xfrm>
            <a:off x="6096000" y="4808671"/>
            <a:ext cx="1800000" cy="6196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온라인 교육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43CCE8-F34E-CDC5-3FB0-E27C53E18661}"/>
              </a:ext>
            </a:extLst>
          </p:cNvPr>
          <p:cNvSpPr txBox="1"/>
          <p:nvPr/>
        </p:nvSpPr>
        <p:spPr>
          <a:xfrm>
            <a:off x="6687366" y="1357201"/>
            <a:ext cx="385806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87DA6"/>
                </a:solidFill>
              </a:rPr>
              <a:t>24</a:t>
            </a:r>
            <a:r>
              <a:rPr lang="ko-KR" altLang="en-US" b="1" dirty="0">
                <a:solidFill>
                  <a:srgbClr val="487DA6"/>
                </a:solidFill>
              </a:rPr>
              <a:t>년도 신설 </a:t>
            </a:r>
            <a:r>
              <a:rPr lang="en-US" altLang="ko-KR" b="1" dirty="0">
                <a:solidFill>
                  <a:srgbClr val="487DA6"/>
                </a:solidFill>
              </a:rPr>
              <a:t>“</a:t>
            </a:r>
            <a:r>
              <a:rPr lang="ko-KR" altLang="en-US" b="1" dirty="0" err="1">
                <a:solidFill>
                  <a:srgbClr val="487DA6"/>
                </a:solidFill>
              </a:rPr>
              <a:t>실무프로젝트랩</a:t>
            </a:r>
            <a:r>
              <a:rPr lang="ko-KR" altLang="en-US" b="1" dirty="0">
                <a:solidFill>
                  <a:srgbClr val="487DA6"/>
                </a:solidFill>
              </a:rPr>
              <a:t> </a:t>
            </a:r>
            <a:r>
              <a:rPr lang="en-US" altLang="ko-KR" b="1" dirty="0">
                <a:solidFill>
                  <a:srgbClr val="487DA6"/>
                </a:solidFill>
              </a:rPr>
              <a:t>2, 3”</a:t>
            </a:r>
            <a:endParaRPr lang="ko-KR" altLang="en-US" b="1" dirty="0">
              <a:solidFill>
                <a:srgbClr val="487DA6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24863A-10FC-B7FB-BEBB-72958A5DE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29" y="1881837"/>
            <a:ext cx="4708903" cy="357726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61400AB-2524-6976-671A-083F90C46FE5}"/>
              </a:ext>
            </a:extLst>
          </p:cNvPr>
          <p:cNvSpPr/>
          <p:nvPr/>
        </p:nvSpPr>
        <p:spPr>
          <a:xfrm>
            <a:off x="2622980" y="1821253"/>
            <a:ext cx="1798721" cy="61962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학기 </a:t>
            </a:r>
            <a:endParaRPr lang="en-US" altLang="ko-KR" sz="1400" b="1" dirty="0">
              <a:solidFill>
                <a:schemeClr val="bg1"/>
              </a:solidFill>
              <a:latin typeface="+mn-ea"/>
              <a:cs typeface="KoPubWorld돋움체 Medium"/>
            </a:endParaRPr>
          </a:p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+mn-ea"/>
                <a:cs typeface="KoPubWorld돋움체 Medium"/>
              </a:rPr>
              <a:t>실무프로젝트랩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KoPubWorld돋움체 Medium"/>
              </a:rPr>
              <a:t>1</a:t>
            </a:r>
            <a:endParaRPr lang="ko-KR" altLang="en-US" sz="1400" b="1" dirty="0">
              <a:solidFill>
                <a:schemeClr val="bg1"/>
              </a:solidFill>
              <a:latin typeface="+mn-ea"/>
              <a:cs typeface="KoPubWorld돋움체 Medium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A34813-79E0-18A7-2CA6-810F8ED075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1" t="1148" r="1832" b="51815"/>
          <a:stretch/>
        </p:blipFill>
        <p:spPr>
          <a:xfrm>
            <a:off x="746911" y="5596798"/>
            <a:ext cx="1703162" cy="8359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5E3DF7-A767-2C9F-84A6-C324FE9BBC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8" t="50000" r="1349"/>
          <a:stretch/>
        </p:blipFill>
        <p:spPr>
          <a:xfrm>
            <a:off x="2622981" y="5597313"/>
            <a:ext cx="1611814" cy="835437"/>
          </a:xfrm>
          <a:prstGeom prst="rect">
            <a:avLst/>
          </a:prstGeom>
        </p:spPr>
      </p:pic>
      <p:pic>
        <p:nvPicPr>
          <p:cNvPr id="19" name="Picture 6" descr="화살표-남색">
            <a:extLst>
              <a:ext uri="{FF2B5EF4-FFF2-40B4-BE49-F238E27FC236}">
                <a16:creationId xmlns:a16="http://schemas.microsoft.com/office/drawing/2014/main" id="{759F3A3E-57E7-4547-CC02-769183D80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67779" y="1402054"/>
            <a:ext cx="253042" cy="253042"/>
          </a:xfrm>
          <a:prstGeom prst="rect">
            <a:avLst/>
          </a:prstGeom>
          <a:noFill/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2A53B82-D014-AE40-46D4-114D897602B2}"/>
              </a:ext>
            </a:extLst>
          </p:cNvPr>
          <p:cNvCxnSpPr/>
          <p:nvPr/>
        </p:nvCxnSpPr>
        <p:spPr>
          <a:xfrm>
            <a:off x="5076280" y="1050324"/>
            <a:ext cx="0" cy="5671752"/>
          </a:xfrm>
          <a:prstGeom prst="line">
            <a:avLst/>
          </a:prstGeom>
          <a:ln w="127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304E84CA-4D64-1952-8A87-70FC26D21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75" y="413093"/>
            <a:ext cx="2727325" cy="718820"/>
          </a:xfrm>
        </p:spPr>
        <p:txBody>
          <a:bodyPr/>
          <a:lstStyle/>
          <a:p>
            <a:pPr algn="ctr"/>
            <a:r>
              <a:rPr lang="en-US" altLang="ko-KR" dirty="0"/>
              <a:t>PCL</a:t>
            </a:r>
            <a:r>
              <a:rPr lang="ko-KR" altLang="en-US" dirty="0"/>
              <a:t> 교과목</a:t>
            </a:r>
          </a:p>
        </p:txBody>
      </p:sp>
    </p:spTree>
    <p:extLst>
      <p:ext uri="{BB962C8B-B14F-4D97-AF65-F5344CB8AC3E}">
        <p14:creationId xmlns:p14="http://schemas.microsoft.com/office/powerpoint/2010/main" val="340211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75D611D-951E-0875-6A56-B75DAB4D3782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3672171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/>
              <a:t>실무프로젝트랩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F1682C5-056A-7F16-E73D-1C25F7987FA5}"/>
              </a:ext>
            </a:extLst>
          </p:cNvPr>
          <p:cNvGrpSpPr/>
          <p:nvPr/>
        </p:nvGrpSpPr>
        <p:grpSpPr>
          <a:xfrm>
            <a:off x="3939703" y="1301273"/>
            <a:ext cx="7161790" cy="5408823"/>
            <a:chOff x="3942725" y="1312204"/>
            <a:chExt cx="7401959" cy="56433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DDF4E8-30C0-D210-240E-26D77CE2B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2726" y="1312204"/>
              <a:ext cx="7401958" cy="267110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6215BA-2C50-DAB4-C5A0-D03727DC6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2725" y="3983306"/>
              <a:ext cx="7401958" cy="297221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07E83A-71CB-2037-7E64-E45A125DBDD6}"/>
              </a:ext>
            </a:extLst>
          </p:cNvPr>
          <p:cNvSpPr txBox="1"/>
          <p:nvPr/>
        </p:nvSpPr>
        <p:spPr>
          <a:xfrm>
            <a:off x="252351" y="2044404"/>
            <a:ext cx="3249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https://computer.cnu.ac.kr/computer/notice/project.do?mode=view&amp;articleNo=540141&amp;article.offset=0&amp;articleLimit=10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262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7256F-5411-C0E3-03BE-59CBCF237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DAF8748-BCD8-322E-B3F7-88AC5C83E2EF}"/>
              </a:ext>
            </a:extLst>
          </p:cNvPr>
          <p:cNvSpPr txBox="1">
            <a:spLocks/>
          </p:cNvSpPr>
          <p:nvPr/>
        </p:nvSpPr>
        <p:spPr>
          <a:xfrm>
            <a:off x="343775" y="413093"/>
            <a:ext cx="3672171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/>
              <a:t>실무프로젝트랩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C7A2B-1698-50E9-A2D4-7C2950444835}"/>
              </a:ext>
            </a:extLst>
          </p:cNvPr>
          <p:cNvSpPr txBox="1"/>
          <p:nvPr/>
        </p:nvSpPr>
        <p:spPr>
          <a:xfrm>
            <a:off x="343775" y="1824096"/>
            <a:ext cx="476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https://sites.google.com/g.cnu.ac.kr/nhn/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792409-DD94-71FE-4969-E31AE9676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021" y="1131913"/>
            <a:ext cx="6265435" cy="55840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8525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2F108D0-59A4-A313-1B14-24F5112A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626" y="358176"/>
            <a:ext cx="5320196" cy="64721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068FB56-F6D5-03E0-BA42-F15763EC9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75" y="413093"/>
            <a:ext cx="2727325" cy="718820"/>
          </a:xfrm>
        </p:spPr>
        <p:txBody>
          <a:bodyPr/>
          <a:lstStyle/>
          <a:p>
            <a:pPr algn="ctr"/>
            <a:r>
              <a:rPr lang="en-US" altLang="ko-KR" dirty="0"/>
              <a:t>PCL</a:t>
            </a:r>
            <a:r>
              <a:rPr lang="ko-KR" altLang="en-US" dirty="0"/>
              <a:t> 교과목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3B28FF5-489B-DD8F-94C0-5CF08F1306AF}"/>
                  </a:ext>
                </a:extLst>
              </p14:cNvPr>
              <p14:cNvContentPartPr/>
              <p14:nvPr/>
            </p14:nvContentPartPr>
            <p14:xfrm>
              <a:off x="7382949" y="1818260"/>
              <a:ext cx="2732760" cy="504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3B28FF5-489B-DD8F-94C0-5CF08F1306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9309" y="1710260"/>
                <a:ext cx="28404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82ED7CA-1453-1799-9F82-12789896475E}"/>
                  </a:ext>
                </a:extLst>
              </p14:cNvPr>
              <p14:cNvContentPartPr/>
              <p14:nvPr/>
            </p14:nvContentPartPr>
            <p14:xfrm>
              <a:off x="5340309" y="2129300"/>
              <a:ext cx="4775760" cy="30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82ED7CA-1453-1799-9F82-1278989647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6309" y="2021660"/>
                <a:ext cx="48834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13C3A5A-EF8D-F686-78E9-A5AFFFB7E537}"/>
                  </a:ext>
                </a:extLst>
              </p14:cNvPr>
              <p14:cNvContentPartPr/>
              <p14:nvPr/>
            </p14:nvContentPartPr>
            <p14:xfrm>
              <a:off x="5339949" y="2392820"/>
              <a:ext cx="224640" cy="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13C3A5A-EF8D-F686-78E9-A5AFFFB7E5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5949" y="2176820"/>
                <a:ext cx="33228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9773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Pages>8</Pages>
  <Words>1069</Words>
  <Characters>0</Characters>
  <Application>Microsoft Macintosh PowerPoint</Application>
  <DocSecurity>0</DocSecurity>
  <PresentationFormat>와이드스크린</PresentationFormat>
  <Lines>0</Lines>
  <Paragraphs>136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Pretendard SemiBold</vt:lpstr>
      <vt:lpstr>Arial</vt:lpstr>
      <vt:lpstr>Wingdings</vt:lpstr>
      <vt:lpstr>Office 테마</vt:lpstr>
      <vt:lpstr>기초프로젝트랩</vt:lpstr>
      <vt:lpstr>오리엔테이션</vt:lpstr>
      <vt:lpstr>수업개요</vt:lpstr>
      <vt:lpstr>PCL 교과목</vt:lpstr>
      <vt:lpstr>PowerPoint 프레젠테이션</vt:lpstr>
      <vt:lpstr>PCL 교과목</vt:lpstr>
      <vt:lpstr>PowerPoint 프레젠테이션</vt:lpstr>
      <vt:lpstr>PowerPoint 프레젠테이션</vt:lpstr>
      <vt:lpstr>PCL 교과목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Flutter, Android Studio</vt:lpstr>
      <vt:lpstr>감사합니다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류연민</dc:creator>
  <cp:lastModifiedBy>이현우</cp:lastModifiedBy>
  <cp:revision>66</cp:revision>
  <dcterms:modified xsi:type="dcterms:W3CDTF">2025-03-05T06:33:38Z</dcterms:modified>
  <cp:version>9.104.131.47063</cp:version>
</cp:coreProperties>
</file>